
<file path=[Content_Types].xml><?xml version="1.0" encoding="utf-8"?>
<Types xmlns="http://schemas.openxmlformats.org/package/2006/content-types">
  <Default Extension="xml" ContentType="application/vnd.openxmlformats-package.core-properties+xml"/>
  <Default Extension="bin" ContentType="image/webp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11b89ae91b314f76" /><Relationship Type="http://schemas.openxmlformats.org/officeDocument/2006/relationships/extended-properties" Target="/docProps/app.xml" Id="R9f8c5ddc4eb248a3" /><Relationship Type="http://schemas.openxmlformats.org/officeDocument/2006/relationships/officeDocument" Target="/ppt/presentation.xml" Id="R6b13b921d77e442b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404f0ebd3c2f4cce"/>
  </p:sldMasterIdLst>
  <p:notesMasterIdLst>
    <p:notesMasterId xmlns:r="http://schemas.openxmlformats.org/officeDocument/2006/relationships" r:id="Rf5dd1855ba16405e"/>
  </p:notesMasterIdLst>
  <p:sldIdLst>
    <p:sldId xmlns:r="http://schemas.openxmlformats.org/officeDocument/2006/relationships" id="256" r:id="Rf245259d71284aaf"/>
    <p:sldId xmlns:r="http://schemas.openxmlformats.org/officeDocument/2006/relationships" id="257" r:id="R0b7700cc8c514484"/>
    <p:sldId xmlns:r="http://schemas.openxmlformats.org/officeDocument/2006/relationships" id="258" r:id="Rdcca45d3955c4b9d"/>
    <p:sldId xmlns:r="http://schemas.openxmlformats.org/officeDocument/2006/relationships" id="259" r:id="Rd7455b1b0cbc406c"/>
    <p:sldId xmlns:r="http://schemas.openxmlformats.org/officeDocument/2006/relationships" id="260" r:id="Rb0cd813d5ccb4777"/>
    <p:sldId xmlns:r="http://schemas.openxmlformats.org/officeDocument/2006/relationships" id="261" r:id="Rf4dc556f3e5646c3"/>
    <p:sldId xmlns:r="http://schemas.openxmlformats.org/officeDocument/2006/relationships" id="262" r:id="R1d2be6e48bc44152"/>
    <p:sldId xmlns:r="http://schemas.openxmlformats.org/officeDocument/2006/relationships" id="263" r:id="Rb3121ca925c94587"/>
    <p:sldId xmlns:r="http://schemas.openxmlformats.org/officeDocument/2006/relationships" id="264" r:id="R9151ffc6ad7d4b85"/>
    <p:sldId xmlns:r="http://schemas.openxmlformats.org/officeDocument/2006/relationships" id="265" r:id="R9c0add0c4ef542e1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4e53325efed14d14" /><Relationship Type="http://schemas.openxmlformats.org/officeDocument/2006/relationships/slideMaster" Target="/ppt/slideMasters/slideMaster1.xml" Id="R404f0ebd3c2f4cce" /><Relationship Type="http://schemas.openxmlformats.org/officeDocument/2006/relationships/notesMaster" Target="/ppt/notesMasters/notesMaster1.xml" Id="Rf5dd1855ba16405e" /><Relationship Type="http://schemas.openxmlformats.org/officeDocument/2006/relationships/presProps" Target="/ppt/presProps.xml" Id="Re3765ba96b8c4787" /><Relationship Type="http://schemas.openxmlformats.org/officeDocument/2006/relationships/tableStyles" Target="/ppt/tableStyles.xml" Id="Rfcb72f95dead484c" /><Relationship Type="http://schemas.openxmlformats.org/officeDocument/2006/relationships/slide" Target="/ppt/slides/slide1.xml" Id="Rf245259d71284aaf" /><Relationship Type="http://schemas.openxmlformats.org/officeDocument/2006/relationships/slide" Target="/ppt/slides/slide2.xml" Id="R0b7700cc8c514484" /><Relationship Type="http://schemas.openxmlformats.org/officeDocument/2006/relationships/slide" Target="/ppt/slides/slide3.xml" Id="Rdcca45d3955c4b9d" /><Relationship Type="http://schemas.openxmlformats.org/officeDocument/2006/relationships/slide" Target="/ppt/slides/slide4.xml" Id="Rd7455b1b0cbc406c" /><Relationship Type="http://schemas.openxmlformats.org/officeDocument/2006/relationships/slide" Target="/ppt/slides/slide5.xml" Id="Rb0cd813d5ccb4777" /><Relationship Type="http://schemas.openxmlformats.org/officeDocument/2006/relationships/slide" Target="/ppt/slides/slide6.xml" Id="Rf4dc556f3e5646c3" /><Relationship Type="http://schemas.openxmlformats.org/officeDocument/2006/relationships/slide" Target="/ppt/slides/slide7.xml" Id="R1d2be6e48bc44152" /><Relationship Type="http://schemas.openxmlformats.org/officeDocument/2006/relationships/slide" Target="/ppt/slides/slide8.xml" Id="Rb3121ca925c94587" /><Relationship Type="http://schemas.openxmlformats.org/officeDocument/2006/relationships/slide" Target="/ppt/slides/slide9.xml" Id="R9151ffc6ad7d4b85" /><Relationship Type="http://schemas.openxmlformats.org/officeDocument/2006/relationships/slide" Target="/ppt/slides/slide10.xml" Id="R9c0add0c4ef542e1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f2567bd39cf84553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7b36c13cac364a74" /><Relationship Type="http://schemas.openxmlformats.org/officeDocument/2006/relationships/notesMaster" Target="/ppt/notesMasters/notesMaster1.xml" Id="R7fa7118f29614be1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555a35a6c8b84500" /><Relationship Type="http://schemas.openxmlformats.org/officeDocument/2006/relationships/notesMaster" Target="/ppt/notesMasters/notesMaster1.xml" Id="R5b7ac87819aa4daf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25d2cd227692428b" /><Relationship Type="http://schemas.openxmlformats.org/officeDocument/2006/relationships/notesMaster" Target="/ppt/notesMasters/notesMaster1.xml" Id="Ra324a9c8268e40da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f839b3f80b4446cf" /><Relationship Type="http://schemas.openxmlformats.org/officeDocument/2006/relationships/notesMaster" Target="/ppt/notesMasters/notesMaster1.xml" Id="R0de3c29d4e2142f3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ff84f841d3cc4351" /><Relationship Type="http://schemas.openxmlformats.org/officeDocument/2006/relationships/notesMaster" Target="/ppt/notesMasters/notesMaster1.xml" Id="Rb538f3cb87474e80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2ca1d7d6347a400f" /><Relationship Type="http://schemas.openxmlformats.org/officeDocument/2006/relationships/notesMaster" Target="/ppt/notesMasters/notesMaster1.xml" Id="Ra38b850dfa6741ba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6a49a77915bb4a01" /><Relationship Type="http://schemas.openxmlformats.org/officeDocument/2006/relationships/notesMaster" Target="/ppt/notesMasters/notesMaster1.xml" Id="R03e11a800afe4244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93c53c12ce4f4e21" /><Relationship Type="http://schemas.openxmlformats.org/officeDocument/2006/relationships/notesMaster" Target="/ppt/notesMasters/notesMaster1.xml" Id="R926c020c8df4412b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b9cc806bf12648d3" /><Relationship Type="http://schemas.openxmlformats.org/officeDocument/2006/relationships/notesMaster" Target="/ppt/notesMasters/notesMaster1.xml" Id="R42f27da52f244f97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2a1b268c027642f0" /><Relationship Type="http://schemas.openxmlformats.org/officeDocument/2006/relationships/notesMaster" Target="/ppt/notesMasters/notesMaster1.xml" Id="Ree91ad13f14e494f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Sources: CEO product brief 2026-10-12; /Users/bingliu/Documents/Codex/output/pdf/SmartSAT_White_Paper_CN_2026_09_v7_with_product_screenshots.pdf, pages4,6-8. Product destination https://smartsat.us. Image source: site-owned built-in image_gen assets, provenance /Users/bingliu/Documents/Codex/Sites/smartsat.co/docs/menu-background-assets.json. Illustrative scene, not a real student testimonial or product screenshot.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Sources: /Users/bingliu/Documents/Codex/output/pdf/SmartSAT_White_Paper_CN_2026_09_v7_with_product_screenshots.pdf, pages6-8,15,17. /Users/bingliu/Documents/Codex/Sites/smartsat.co/public/whitepapers/SmartSAT_Precision_Prep.pdf, page10. Audience needs are source descriptions, not measured survey results. Example Grade11 persona1250/1400+ is hypothetical and not used as real outcome data. Image source: site-owned built-in image_gen assets, provenance /Users/bingliu/Documents/Codex/Sites/smartsat.co/docs/menu-background-assets.json. Illustrative scene, not a real student testimonial or product screenshot.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Sources: CEO brief2026-10-12; /Users/bingliu/Documents/Codex/output/pdf/SmartSAT_White_Paper_CN_2026_09_v7_with_product_screenshots.pdf, pages4,8,41; /Users/bingliu/Documents/Codex/Sites/smartsat.co/public/whitepapers/SmartSAT_AGI_SAT_Revolution.pdf, pages3,6; /Users/bingliu/Documents/Codex/Sites/smartsat.co/public/whitepapers/SmartSAT_Precision_Prep.pdf, page9. 150points is historical expected average improvement target. No empirical cohort evidence supplied. Keep disclosure visible. 24×7 refers to AI support, not live-human staffing. Vocabulary system size source-backed, not independently counted against live DB.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Sources: /Users/bingliu/Documents/Codex/Sites/smartsat.co/public/whitepapers/SmartSAT_AGI_SAT_Revolution.pdf, pages5-6; /Users/bingliu/Documents/Codex/output/pdf/SmartSAT_White_Paper_CN_2026_09_v7_with_product_screenshots.pdf, pages6,13,28-29; /Users/bingliu/Documents/Codex/Sites/smartsat.co/public/whitepapers/SmartSAT_Precision_Prep.pdf, pages6-8. Workflow is explanatory product description, not fabricated score progression. Image source: site-owned built-in image_gen assets, provenance /Users/bingliu/Documents/Codex/Sites/smartsat.co/docs/menu-background-assets.json. Illustrative scene, not a real student testimonial or product screenshot.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Current production screenshot2026-10-12: /Users/bingliu/Documents/Codex/SmartSAT-Marketing-2026/videos/source-frames/02-diagnostic-start.png. https://smartsat.us/diagnostic. Public bundle https://smartsat.us/assets/index-Cu5UdBhp.js:20minutes16questions. diagnostic-he4y98N8.js:const xe=6 and Stop here confirmation, report requires account. Six-answer report may have wider score range than full diagnostic. Coordinating task actually completed six anonymous answers, early-stop confirmation and the reportgate on2026-10-12. NewStudent registration awaits action-timeTerms/Privacyapproval. Fullclaimedreport notverified. This screenshot proves the current entrypage only.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Sources: /Users/bingliu/Documents/Codex/output/pdf/SmartSAT_White_Paper_CN_2026_09_v7_with_product_screenshots.pdf, pages6,8,22; https://smartsat.us/assets/PricingCards-COlBQF9d.js. Independent preparation, not official CollegeBoard exams or affiliation. Source-backed product description, current complete exam execution not represented by this illustration. Image source: site-owned built-in image_gen assets, provenance /Users/bingliu/Documents/Codex/Sites/smartsat.co/docs/menu-background-assets.json. Illustrative scene, not a real student testimonial or product screenshot.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Sources: /Users/bingliu/Documents/Codex/Sites/smartsat.co/public/whitepapers/SmartSAT_AGI_SAT_Revolution.pdf, page6; /Users/bingliu/Documents/Codex/Sites/smartsat.co/public/whitepapers/SmartSAT_Precision_Prep.pdf, pages6-8; /Users/bingliu/Documents/Codex/output/pdf/SmartSAT_White_Paper_CN_2026_09_v7_with_product_screenshots.pdf, pages13-14,28-29. Threeconsecutive related correct answers is a source-described mastery rule, not empirically proven score guarantee. AI support not human instructor around clock. Image source: site-owned built-in image_gen assets, provenance /Users/bingliu/Documents/Codex/Sites/smartsat.co/docs/menu-background-assets.json. Illustrative scene, not a real student testimonial or product screenshot.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Sources: /Users/bingliu/Documents/Codex/Sites/smartsat.co/public/whitepapers/SmartSAT_Precision_Prep.pdf, page9; /Users/bingliu/Documents/Codex/output/pdf/SmartSAT_White_Paper_CN_2026_09_v7_with_product_screenshots.pdf, pages8,25; https://smartsat.us/assets/index-Cu5UdBhp.js; current public text3,200-word system. No claim of learning all words in one session or guaranteed score percentile. Image source: site-owned built-in image_gen assets, provenance /Users/bingliu/Documents/Codex/Sites/smartsat.co/docs/menu-background-assets.json. Illustrative scene, not a real student testimonial or product screenshot.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Sources: /Users/bingliu/Documents/Codex/output/pdf/SmartSAT_White_Paper_CN_2026_09_v7_with_product_screenshots.pdf, pages15,17-18,31,33-34. Current ordinary Parent QA overview screenshot2026-10-12 verified by coordinating task shows authorized child's estimate/target/activity/wrong-items/vocab. Do not imply actual student raised1250to1400. Historical teacheradmin-only policy is outdated versus public teacher_regular register option. Teachers: request current product demonstration, do not claim dashboard fully runtime-tested yet. Institutional pricing/licensing terms separately agreed. Image source: site-owned built-in image_gen assets, provenance /Users/bingliu/Documents/Codex/Sites/smartsat.co/docs/menu-background-assets.json. Illustrative scene, not a real student testimonial or product screenshot.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Destinations: https://smartsat.us (teaching/learning), https://smartsat.pro (promotion/partnership). Sources: https://smartsat.pro/en/partners; /Users/bingliu/Documents/Codex/Sites/smartsat.pro/lib/smartsat-v1-copy.ts. Latest anonymous production homepage20-minute diagnostic,7-day free trial no cardrequired2026-10-12. Partnership fees/eligibility/commission and institution terms not implied by account creation. Thisdeck omits unsettled commission structure. Image source: site-owned built-in image_gen assets, provenance /Users/bingliu/Documents/Codex/Sites/smartsat.co/docs/menu-background-assets.json. Illustrative scene, not a real student testimonial or product screenshot.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5a39ffc757204b45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84ff5fb4e30049bc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b644cb73871b4845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79eb64595f5b4198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47d61dc5f2314439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014d4ceed93547dc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1C6CF3A2-A6E1-4891-8CA6-ABFF9D2FFF77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590800"/>
            <a:ext cx="97536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4145AE7A-EC19-423F-902C-AF107E3727DD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828800" y="3771900"/>
            <a:ext cx="8534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DBD8E80E-E06C-4CD1-B710-710A1CA966CC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857500"/>
            <a:ext cx="9753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55EB4E7C-6D80-4F96-A1EE-A91C8FE62609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9DC81308-2688-44BD-951E-0AEBBA531901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108204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5EE99CDF-ECCD-4655-8129-D4761E4BE462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5A0FDFE5-A995-4354-873C-FFCB9BEAF377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0D286B10-7AC1-468B-B818-7FF5D123FE43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4770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33211B4D-653F-45FF-82B3-9595EC302EB6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E1ED3537-8391-4BDB-B825-8A7120B19587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2671e36ee1d8436d" /><Relationship Type="http://schemas.openxmlformats.org/officeDocument/2006/relationships/slideLayout" Target="/ppt/slideLayouts/slideLayout1.xml" Id="R2e865df14ea44102" /><Relationship Type="http://schemas.openxmlformats.org/officeDocument/2006/relationships/slideLayout" Target="/ppt/slideLayouts/slideLayout2.xml" Id="R2958640b278a4b8d" /><Relationship Type="http://schemas.openxmlformats.org/officeDocument/2006/relationships/slideLayout" Target="/ppt/slideLayouts/slideLayout3.xml" Id="Rf41609b6d3aa4203" /><Relationship Type="http://schemas.openxmlformats.org/officeDocument/2006/relationships/slideLayout" Target="/ppt/slideLayouts/slideLayout4.xml" Id="Rc91bde2151a14da2" /><Relationship Type="http://schemas.openxmlformats.org/officeDocument/2006/relationships/slideLayout" Target="/ppt/slideLayouts/slideLayout5.xml" Id="R31f38eb74f944658" /><Relationship Type="http://schemas.openxmlformats.org/officeDocument/2006/relationships/slideLayout" Target="/ppt/slideLayouts/slideLayout6.xml" Id="R87630e59b6994456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2e865df14ea44102"/>
    <p:sldLayoutId xmlns:r="http://schemas.openxmlformats.org/officeDocument/2006/relationships" id="2147483650" r:id="R2958640b278a4b8d"/>
    <p:sldLayoutId xmlns:r="http://schemas.openxmlformats.org/officeDocument/2006/relationships" id="2147483651" r:id="Rf41609b6d3aa4203"/>
    <p:sldLayoutId xmlns:r="http://schemas.openxmlformats.org/officeDocument/2006/relationships" id="2147483652" r:id="Rc91bde2151a14da2"/>
    <p:sldLayoutId xmlns:r="http://schemas.openxmlformats.org/officeDocument/2006/relationships" id="2147483653" r:id="R31f38eb74f944658"/>
    <p:sldLayoutId xmlns:r="http://schemas.openxmlformats.org/officeDocument/2006/relationships" id="2147483654" r:id="R87630e59b6994456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38edb655127347c0" /><Relationship Type="http://schemas.openxmlformats.org/officeDocument/2006/relationships/image" Target="/ppt/media/image.bin" Id="R769ba381c542448e" /><Relationship Type="http://schemas.openxmlformats.org/officeDocument/2006/relationships/notesSlide" Target="/ppt/notesSlides/notesSlide1.xml" Id="R41e90294852643e0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06ce718ed86d41bf" /><Relationship Type="http://schemas.openxmlformats.org/officeDocument/2006/relationships/image" Target="/ppt/media/image2.bin" Id="R3de17349293c4f8e" /><Relationship Type="http://schemas.openxmlformats.org/officeDocument/2006/relationships/notesSlide" Target="/ppt/notesSlides/notesSlide2.xml" Id="Re875e3c503e443f8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57358ab1c50c4d29" /><Relationship Type="http://schemas.openxmlformats.org/officeDocument/2006/relationships/notesSlide" Target="/ppt/notesSlides/notesSlide3.xml" Id="R51099a13211143e2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7847a4a3fb0a4ee7" /><Relationship Type="http://schemas.openxmlformats.org/officeDocument/2006/relationships/image" Target="/ppt/media/image3.bin" Id="R5133d6ed4edd409e" /><Relationship Type="http://schemas.openxmlformats.org/officeDocument/2006/relationships/notesSlide" Target="/ppt/notesSlides/notesSlide4.xml" Id="Rf8c04ef6103644db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c751295123724f5a" /><Relationship Type="http://schemas.openxmlformats.org/officeDocument/2006/relationships/image" Target="/ppt/media/image.jpeg" Id="Rfefd7c8961b54b35" /><Relationship Type="http://schemas.openxmlformats.org/officeDocument/2006/relationships/notesSlide" Target="/ppt/notesSlides/notesSlide5.xml" Id="R569919e7d7ef49fb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c3a3d10639c6422a" /><Relationship Type="http://schemas.openxmlformats.org/officeDocument/2006/relationships/image" Target="/ppt/media/image4.bin" Id="R3184e4dc05954694" /><Relationship Type="http://schemas.openxmlformats.org/officeDocument/2006/relationships/notesSlide" Target="/ppt/notesSlides/notesSlide6.xml" Id="R521ec12ec0ea49fa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417ac18eaaec47ed" /><Relationship Type="http://schemas.openxmlformats.org/officeDocument/2006/relationships/image" Target="/ppt/media/image5.bin" Id="R0dd72cc8efa54921" /><Relationship Type="http://schemas.openxmlformats.org/officeDocument/2006/relationships/notesSlide" Target="/ppt/notesSlides/notesSlide7.xml" Id="R8700e6668f9d4fbe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9ee35ca6b45f43ee" /><Relationship Type="http://schemas.openxmlformats.org/officeDocument/2006/relationships/image" Target="/ppt/media/image6.bin" Id="R4178f094dcb841d1" /><Relationship Type="http://schemas.openxmlformats.org/officeDocument/2006/relationships/notesSlide" Target="/ppt/notesSlides/notesSlide8.xml" Id="R207ff5b1a3274c11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6ffe14ceea0f45f2" /><Relationship Type="http://schemas.openxmlformats.org/officeDocument/2006/relationships/image" Target="/ppt/media/image7.bin" Id="Rea88863c18194757" /><Relationship Type="http://schemas.openxmlformats.org/officeDocument/2006/relationships/notesSlide" Target="/ppt/notesSlides/notesSlide9.xml" Id="R1fa75435d4b944c9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b5974012c5f149cd" /><Relationship Type="http://schemas.openxmlformats.org/officeDocument/2006/relationships/image" Target="/ppt/media/image8.bin" Id="Rf1afd8c642c44ac5" /><Relationship Type="http://schemas.openxmlformats.org/officeDocument/2006/relationships/notesSlide" Target="/ppt/notesSlides/notesSlide10.xml" Id="R7f7f6901e85a47eb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A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SmartSAT">
            <a:extLst xmlns:a="http://schemas.openxmlformats.org/drawingml/2006/main">
              <a:ext uri="{FF2B5EF4-FFF2-40B4-BE49-F238E27FC236}">
                <a16:creationId xmlns:a16="http://schemas.microsoft.com/office/drawing/2014/main" id="{CF0F16AB-3B48-4FF4-8640-7EEE3A3D14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95275"/>
            <a:ext cx="6667500" cy="314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00" b="1">
                <a:solidFill>
                  <a:srgbClr val="132B4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lnSpc>
                <a:spcPct val="113000"/>
              </a:lnSpc>
              <a:buNone/>
              <a:defRPr sz="1800" b="1">
                <a:solidFill>
                  <a:srgbClr val="132B40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132B40"/>
                </a:solidFill>
                <a:latin typeface="Arial"/>
                <a:ea typeface="Arial"/>
                <a:cs typeface="Arial"/>
              </a:rPr>
              <a:t>SmartSAT</a:t>
            </a:r>
          </a:p>
        </p:txBody>
      </p:sp>
      <p:sp>
        <p:nvSpPr>
          <p:cNvPr id="2" name="PRODUCT &amp; SALES  01">
            <a:extLst xmlns:a="http://schemas.openxmlformats.org/drawingml/2006/main">
              <a:ext uri="{FF2B5EF4-FFF2-40B4-BE49-F238E27FC236}">
                <a16:creationId xmlns:a16="http://schemas.microsoft.com/office/drawing/2014/main" id="{5A221AF6-AB41-4F1F-985D-867D585938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0" y="342900"/>
            <a:ext cx="2667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125" b="0">
                <a:solidFill>
                  <a:srgbClr val="997B46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r">
              <a:lnSpc>
                <a:spcPct val="113000"/>
              </a:lnSpc>
              <a:buNone/>
              <a:defRPr sz="1125" b="0">
                <a:solidFill>
                  <a:srgbClr val="997B46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997B46"/>
                </a:solidFill>
                <a:latin typeface="Arial"/>
                <a:ea typeface="Arial"/>
                <a:cs typeface="Arial"/>
              </a:rPr>
              <a:t>PRODUCT &amp; SALES  01</a:t>
            </a:r>
          </a:p>
        </p:txBody>
      </p:sp>
      <p:sp>
        <p:nvSpPr>
          <p:cNvPr id="3" name="Digital SAT preparation&#10;with 24×7 AI sup">
            <a:extLst xmlns:a="http://schemas.openxmlformats.org/drawingml/2006/main">
              <a:ext uri="{FF2B5EF4-FFF2-40B4-BE49-F238E27FC236}">
                <a16:creationId xmlns:a16="http://schemas.microsoft.com/office/drawing/2014/main" id="{C8DE8E04-35D6-470C-A2FF-162ADF48BA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71550"/>
            <a:ext cx="109728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600" b="1">
                <a:solidFill>
                  <a:srgbClr val="132B4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lnSpc>
                <a:spcPct val="113000"/>
              </a:lnSpc>
              <a:buNone/>
              <a:defRPr sz="3600" b="1">
                <a:solidFill>
                  <a:srgbClr val="132B40"/>
                </a:solidFill>
                <a:latin typeface="Arial"/>
                <a:ea typeface="Arial"/>
                <a:cs typeface="Arial"/>
              </a:defRPr>
            </a:pPr>
            <a:r>
              <a:rPr sz="3600" b="1">
                <a:solidFill>
                  <a:srgbClr val="132B40"/>
                </a:solidFill>
                <a:latin typeface="Arial"/>
                <a:ea typeface="Arial"/>
                <a:cs typeface="Arial"/>
              </a:rPr>
              <a:t>Digital SAT preparation</a:t>
            </a:r>
          </a:p>
          <a:p xmlns:a="http://schemas.openxmlformats.org/drawingml/2006/main">
            <a:pPr algn="l">
              <a:lnSpc>
                <a:spcPct val="113000"/>
              </a:lnSpc>
              <a:buNone/>
              <a:defRPr sz="3600" b="1">
                <a:solidFill>
                  <a:srgbClr val="132B40"/>
                </a:solidFill>
                <a:latin typeface="Arial"/>
                <a:ea typeface="Arial"/>
                <a:cs typeface="Arial"/>
              </a:defRPr>
            </a:pPr>
            <a:r>
              <a:rPr sz="3600" b="1">
                <a:solidFill>
                  <a:srgbClr val="132B40"/>
                </a:solidFill>
                <a:latin typeface="Arial"/>
                <a:ea typeface="Arial"/>
                <a:cs typeface="Arial"/>
              </a:rPr>
              <a:t>with 24×7 AI support</a:t>
            </a:r>
          </a:p>
        </p:txBody>
      </p:sp>
      <p:sp>
        <p:nvSpPr>
          <p:cNvPr id="4" name="smartsat.us">
            <a:extLst xmlns:a="http://schemas.openxmlformats.org/drawingml/2006/main">
              <a:ext uri="{FF2B5EF4-FFF2-40B4-BE49-F238E27FC236}">
                <a16:creationId xmlns:a16="http://schemas.microsoft.com/office/drawing/2014/main" id="{B507DBFA-67F1-4C41-8A88-8D72D5319D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91275"/>
            <a:ext cx="9525000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997B46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lnSpc>
                <a:spcPct val="113000"/>
              </a:lnSpc>
              <a:buNone/>
              <a:defRPr sz="1350" b="0">
                <a:solidFill>
                  <a:srgbClr val="997B46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997B46"/>
                </a:solidFill>
                <a:latin typeface="Arial"/>
                <a:ea typeface="Arial"/>
                <a:cs typeface="Arial"/>
              </a:rPr>
              <a:t>smartsat.us</a:t>
            </a:r>
          </a:p>
        </p:txBody>
      </p:sp>
      <p:sp>
        <p:nvSpPr>
          <p:cNvPr id="5" name="Mock exams, personalized mistake review&#10;">
            <a:extLst xmlns:a="http://schemas.openxmlformats.org/drawingml/2006/main">
              <a:ext uri="{FF2B5EF4-FFF2-40B4-BE49-F238E27FC236}">
                <a16:creationId xmlns:a16="http://schemas.microsoft.com/office/drawing/2014/main" id="{0997DD50-D842-4FB4-A955-4E567013EA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952750"/>
            <a:ext cx="59055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250" b="0">
                <a:solidFill>
                  <a:srgbClr val="52616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lnSpc>
                <a:spcPct val="113000"/>
              </a:lnSpc>
              <a:buNone/>
              <a:defRPr sz="2250" b="0">
                <a:solidFill>
                  <a:srgbClr val="52616B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52616B"/>
                </a:solidFill>
                <a:latin typeface="Arial"/>
                <a:ea typeface="Arial"/>
                <a:cs typeface="Arial"/>
              </a:rPr>
              <a:t>Mock exams, personalized mistake review</a:t>
            </a:r>
          </a:p>
          <a:p xmlns:a="http://schemas.openxmlformats.org/drawingml/2006/main">
            <a:pPr algn="l">
              <a:lnSpc>
                <a:spcPct val="113000"/>
              </a:lnSpc>
              <a:buNone/>
              <a:defRPr sz="2250" b="0">
                <a:solidFill>
                  <a:srgbClr val="52616B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52616B"/>
                </a:solidFill>
                <a:latin typeface="Arial"/>
                <a:ea typeface="Arial"/>
                <a:cs typeface="Arial"/>
              </a:rPr>
              <a:t>and a 3,200-word vocabulary system.</a:t>
            </a:r>
          </a:p>
        </p:txBody>
      </p:sp>
      <p:sp>
        <p:nvSpPr>
          <p:cNvPr id="6" name="For students, families and educators">
            <a:extLst xmlns:a="http://schemas.openxmlformats.org/drawingml/2006/main">
              <a:ext uri="{FF2B5EF4-FFF2-40B4-BE49-F238E27FC236}">
                <a16:creationId xmlns:a16="http://schemas.microsoft.com/office/drawing/2014/main" id="{DA5C8E81-FE5D-45E9-B44E-38B20E0331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505325"/>
            <a:ext cx="57150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950" b="1">
                <a:solidFill>
                  <a:srgbClr val="997B46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lnSpc>
                <a:spcPct val="113000"/>
              </a:lnSpc>
              <a:buNone/>
              <a:defRPr sz="1950" b="1">
                <a:solidFill>
                  <a:srgbClr val="997B46"/>
                </a:solidFill>
                <a:latin typeface="Arial"/>
                <a:ea typeface="Arial"/>
                <a:cs typeface="Arial"/>
              </a:defRPr>
            </a:pPr>
            <a:r>
              <a:rPr sz="1950" b="1">
                <a:solidFill>
                  <a:srgbClr val="997B46"/>
                </a:solidFill>
                <a:latin typeface="Arial"/>
                <a:ea typeface="Arial"/>
                <a:cs typeface="Arial"/>
              </a:rPr>
              <a:t>For students, families and educators</a:t>
            </a:r>
          </a:p>
        </p:txBody>
      </p:sp>
      <p:pic>
        <p:nvPic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99FAC28-E596-44E7-ABF2-4AF069BD6A40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69ba381c542448e"/>
          <a:srcRect xmlns:a="http://schemas.openxmlformats.org/drawingml/2006/main" l="5362" t="0" r="5362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7181850" y="2476500"/>
            <a:ext cx="4400550" cy="3286125"/>
          </a:xfrm>
          <a:prstGeom xmlns:a="http://schemas.openxmlformats.org/drawingml/2006/main" prst="rect">
            <a:avLst/>
          </a:prstGeom>
        </p:spPr>
      </p:pic>
      <p:sp>
        <p:nvSpPr>
          <p:cNvPr id="8" name="Illustrative scene">
            <a:extLst xmlns:a="http://schemas.openxmlformats.org/drawingml/2006/main">
              <a:ext uri="{FF2B5EF4-FFF2-40B4-BE49-F238E27FC236}">
                <a16:creationId xmlns:a16="http://schemas.microsoft.com/office/drawing/2014/main" id="{0E0FE372-D763-482B-9B77-A64E069D4A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81850" y="5848350"/>
            <a:ext cx="44005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125" b="0">
                <a:solidFill>
                  <a:srgbClr val="52616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lnSpc>
                <a:spcPct val="113000"/>
              </a:lnSpc>
              <a:buNone/>
              <a:defRPr sz="1125" b="0">
                <a:solidFill>
                  <a:srgbClr val="52616B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52616B"/>
                </a:solidFill>
                <a:latin typeface="Arial"/>
                <a:ea typeface="Arial"/>
                <a:cs typeface="Arial"/>
              </a:rPr>
              <a:t>Illustrative scene</a:t>
            </a:r>
          </a:p>
        </p:txBody>
      </p:sp>
    </p:spTree>
    <p:extLst>
      <p:ext uri="{BB962C8B-B14F-4D97-AF65-F5344CB8AC3E}">
        <p14:creationId xmlns:p14="http://schemas.microsoft.com/office/powerpoint/2010/main" val="1473225657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A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SmartSAT">
            <a:extLst xmlns:a="http://schemas.openxmlformats.org/drawingml/2006/main">
              <a:ext uri="{FF2B5EF4-FFF2-40B4-BE49-F238E27FC236}">
                <a16:creationId xmlns:a16="http://schemas.microsoft.com/office/drawing/2014/main" id="{8F8C3307-E9C9-4198-BF3B-2D95B24950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95275"/>
            <a:ext cx="6667500" cy="314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00" b="1">
                <a:solidFill>
                  <a:srgbClr val="132B4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lnSpc>
                <a:spcPct val="113000"/>
              </a:lnSpc>
              <a:buNone/>
              <a:defRPr sz="1800" b="1">
                <a:solidFill>
                  <a:srgbClr val="132B40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132B40"/>
                </a:solidFill>
                <a:latin typeface="Arial"/>
                <a:ea typeface="Arial"/>
                <a:cs typeface="Arial"/>
              </a:rPr>
              <a:t>SmartSAT</a:t>
            </a:r>
          </a:p>
        </p:txBody>
      </p:sp>
      <p:sp>
        <p:nvSpPr>
          <p:cNvPr id="2" name="PRODUCT &amp; SALES  02">
            <a:extLst xmlns:a="http://schemas.openxmlformats.org/drawingml/2006/main">
              <a:ext uri="{FF2B5EF4-FFF2-40B4-BE49-F238E27FC236}">
                <a16:creationId xmlns:a16="http://schemas.microsoft.com/office/drawing/2014/main" id="{4CD1114A-4C17-4F9C-B785-A708F46893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0" y="342900"/>
            <a:ext cx="2667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125" b="0">
                <a:solidFill>
                  <a:srgbClr val="997B46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r">
              <a:lnSpc>
                <a:spcPct val="113000"/>
              </a:lnSpc>
              <a:buNone/>
              <a:defRPr sz="1125" b="0">
                <a:solidFill>
                  <a:srgbClr val="997B46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997B46"/>
                </a:solidFill>
                <a:latin typeface="Arial"/>
                <a:ea typeface="Arial"/>
                <a:cs typeface="Arial"/>
              </a:rPr>
              <a:t>PRODUCT &amp; SALES  02</a:t>
            </a:r>
          </a:p>
        </p:txBody>
      </p:sp>
      <p:sp>
        <p:nvSpPr>
          <p:cNvPr id="3" name="A clearer next step after every practice">
            <a:extLst xmlns:a="http://schemas.openxmlformats.org/drawingml/2006/main">
              <a:ext uri="{FF2B5EF4-FFF2-40B4-BE49-F238E27FC236}">
                <a16:creationId xmlns:a16="http://schemas.microsoft.com/office/drawing/2014/main" id="{C050CE45-A9A2-4839-BBFA-6C90ED7AFC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71550"/>
            <a:ext cx="109728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600" b="1">
                <a:solidFill>
                  <a:srgbClr val="132B4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lnSpc>
                <a:spcPct val="113000"/>
              </a:lnSpc>
              <a:buNone/>
              <a:defRPr sz="3600" b="1">
                <a:solidFill>
                  <a:srgbClr val="132B40"/>
                </a:solidFill>
                <a:latin typeface="Arial"/>
                <a:ea typeface="Arial"/>
                <a:cs typeface="Arial"/>
              </a:defRPr>
            </a:pPr>
            <a:r>
              <a:rPr sz="3600" b="1">
                <a:solidFill>
                  <a:srgbClr val="132B40"/>
                </a:solidFill>
                <a:latin typeface="Arial"/>
                <a:ea typeface="Arial"/>
                <a:cs typeface="Arial"/>
              </a:rPr>
              <a:t>A clearer next step after every practice session</a:t>
            </a:r>
          </a:p>
        </p:txBody>
      </p:sp>
      <p:sp>
        <p:nvSpPr>
          <p:cNvPr id="4" name="smartsat.us">
            <a:extLst xmlns:a="http://schemas.openxmlformats.org/drawingml/2006/main">
              <a:ext uri="{FF2B5EF4-FFF2-40B4-BE49-F238E27FC236}">
                <a16:creationId xmlns:a16="http://schemas.microsoft.com/office/drawing/2014/main" id="{2E615046-5653-44AF-A70E-6B452A00D1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91275"/>
            <a:ext cx="9525000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997B46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lnSpc>
                <a:spcPct val="113000"/>
              </a:lnSpc>
              <a:buNone/>
              <a:defRPr sz="1350" b="0">
                <a:solidFill>
                  <a:srgbClr val="997B46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997B46"/>
                </a:solidFill>
                <a:latin typeface="Arial"/>
                <a:ea typeface="Arial"/>
                <a:cs typeface="Arial"/>
              </a:rPr>
              <a:t>smartsat.us</a:t>
            </a:r>
          </a:p>
        </p:txBody>
      </p:sp>
      <p:sp>
        <p:nvSpPr>
          <p:cNvPr id="5" name="Students">
            <a:extLst xmlns:a="http://schemas.openxmlformats.org/drawingml/2006/main">
              <a:ext uri="{FF2B5EF4-FFF2-40B4-BE49-F238E27FC236}">
                <a16:creationId xmlns:a16="http://schemas.microsoft.com/office/drawing/2014/main" id="{18DAF7A9-A73B-450E-A58D-68895B9952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219325"/>
            <a:ext cx="5715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75" b="1">
                <a:solidFill>
                  <a:srgbClr val="132B4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lnSpc>
                <a:spcPct val="113000"/>
              </a:lnSpc>
              <a:buNone/>
              <a:defRPr sz="2175" b="1">
                <a:solidFill>
                  <a:srgbClr val="132B40"/>
                </a:solidFill>
                <a:latin typeface="Arial"/>
                <a:ea typeface="Arial"/>
                <a:cs typeface="Arial"/>
              </a:defRPr>
            </a:pPr>
            <a:r>
              <a:rPr sz="2175" b="1">
                <a:solidFill>
                  <a:srgbClr val="132B40"/>
                </a:solidFill>
                <a:latin typeface="Arial"/>
                <a:ea typeface="Arial"/>
                <a:cs typeface="Arial"/>
              </a:rPr>
              <a:t>Students</a:t>
            </a:r>
          </a:p>
        </p:txBody>
      </p:sp>
      <p:sp>
        <p:nvSpPr>
          <p:cNvPr id="6" name="Understand what went wrong&#10;and which con">
            <a:extLst xmlns:a="http://schemas.openxmlformats.org/drawingml/2006/main">
              <a:ext uri="{FF2B5EF4-FFF2-40B4-BE49-F238E27FC236}">
                <a16:creationId xmlns:a16="http://schemas.microsoft.com/office/drawing/2014/main" id="{5A9D1179-EECF-445A-A4F0-96323A358C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28900"/>
            <a:ext cx="59055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025" b="0">
                <a:solidFill>
                  <a:srgbClr val="52616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lnSpc>
                <a:spcPct val="113000"/>
              </a:lnSpc>
              <a:buNone/>
              <a:defRPr sz="2025" b="0">
                <a:solidFill>
                  <a:srgbClr val="52616B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52616B"/>
                </a:solidFill>
                <a:latin typeface="Arial"/>
                <a:ea typeface="Arial"/>
                <a:cs typeface="Arial"/>
              </a:rPr>
              <a:t>Understand what went wrong</a:t>
            </a:r>
          </a:p>
          <a:p xmlns:a="http://schemas.openxmlformats.org/drawingml/2006/main">
            <a:pPr algn="l">
              <a:lnSpc>
                <a:spcPct val="113000"/>
              </a:lnSpc>
              <a:buNone/>
              <a:defRPr sz="2025" b="0">
                <a:solidFill>
                  <a:srgbClr val="52616B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52616B"/>
                </a:solidFill>
                <a:latin typeface="Arial"/>
                <a:ea typeface="Arial"/>
                <a:cs typeface="Arial"/>
              </a:rPr>
              <a:t>and which concept to practise next.</a:t>
            </a:r>
          </a:p>
        </p:txBody>
      </p:sp>
      <p:sp>
        <p:nvSpPr>
          <p:cNvPr id="7" name="Parents">
            <a:extLst xmlns:a="http://schemas.openxmlformats.org/drawingml/2006/main">
              <a:ext uri="{FF2B5EF4-FFF2-40B4-BE49-F238E27FC236}">
                <a16:creationId xmlns:a16="http://schemas.microsoft.com/office/drawing/2014/main" id="{8D5292AB-3664-4978-9BBA-4748BCB7E2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562350"/>
            <a:ext cx="5715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75" b="1">
                <a:solidFill>
                  <a:srgbClr val="132B4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lnSpc>
                <a:spcPct val="113000"/>
              </a:lnSpc>
              <a:buNone/>
              <a:defRPr sz="2175" b="1">
                <a:solidFill>
                  <a:srgbClr val="132B40"/>
                </a:solidFill>
                <a:latin typeface="Arial"/>
                <a:ea typeface="Arial"/>
                <a:cs typeface="Arial"/>
              </a:defRPr>
            </a:pPr>
            <a:r>
              <a:rPr sz="2175" b="1">
                <a:solidFill>
                  <a:srgbClr val="132B40"/>
                </a:solidFill>
                <a:latin typeface="Arial"/>
                <a:ea typeface="Arial"/>
                <a:cs typeface="Arial"/>
              </a:rPr>
              <a:t>Parents</a:t>
            </a:r>
          </a:p>
        </p:txBody>
      </p:sp>
      <p:sp>
        <p:nvSpPr>
          <p:cNvPr id="8" name="See learning activity and progress&#10;witho">
            <a:extLst xmlns:a="http://schemas.openxmlformats.org/drawingml/2006/main">
              <a:ext uri="{FF2B5EF4-FFF2-40B4-BE49-F238E27FC236}">
                <a16:creationId xmlns:a16="http://schemas.microsoft.com/office/drawing/2014/main" id="{840ACF20-CB06-483E-AE87-9ED26E6FDC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971925"/>
            <a:ext cx="59055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025" b="0">
                <a:solidFill>
                  <a:srgbClr val="52616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lnSpc>
                <a:spcPct val="113000"/>
              </a:lnSpc>
              <a:buNone/>
              <a:defRPr sz="2025" b="0">
                <a:solidFill>
                  <a:srgbClr val="52616B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52616B"/>
                </a:solidFill>
                <a:latin typeface="Arial"/>
                <a:ea typeface="Arial"/>
                <a:cs typeface="Arial"/>
              </a:rPr>
              <a:t>See learning activity and progress</a:t>
            </a:r>
          </a:p>
          <a:p xmlns:a="http://schemas.openxmlformats.org/drawingml/2006/main">
            <a:pPr algn="l">
              <a:lnSpc>
                <a:spcPct val="113000"/>
              </a:lnSpc>
              <a:buNone/>
              <a:defRPr sz="2025" b="0">
                <a:solidFill>
                  <a:srgbClr val="52616B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52616B"/>
                </a:solidFill>
                <a:latin typeface="Arial"/>
                <a:ea typeface="Arial"/>
                <a:cs typeface="Arial"/>
              </a:rPr>
              <a:t>without guessing how study time went.</a:t>
            </a:r>
          </a:p>
        </p:txBody>
      </p:sp>
      <p:sp>
        <p:nvSpPr>
          <p:cNvPr id="9" name="Educators">
            <a:extLst xmlns:a="http://schemas.openxmlformats.org/drawingml/2006/main">
              <a:ext uri="{FF2B5EF4-FFF2-40B4-BE49-F238E27FC236}">
                <a16:creationId xmlns:a16="http://schemas.microsoft.com/office/drawing/2014/main" id="{39308218-9E28-4A4C-AC72-2F3A56992D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05375"/>
            <a:ext cx="5715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75" b="1">
                <a:solidFill>
                  <a:srgbClr val="132B4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lnSpc>
                <a:spcPct val="113000"/>
              </a:lnSpc>
              <a:buNone/>
              <a:defRPr sz="2175" b="1">
                <a:solidFill>
                  <a:srgbClr val="132B40"/>
                </a:solidFill>
                <a:latin typeface="Arial"/>
                <a:ea typeface="Arial"/>
                <a:cs typeface="Arial"/>
              </a:defRPr>
            </a:pPr>
            <a:r>
              <a:rPr sz="2175" b="1">
                <a:solidFill>
                  <a:srgbClr val="132B40"/>
                </a:solidFill>
                <a:latin typeface="Arial"/>
                <a:ea typeface="Arial"/>
                <a:cs typeface="Arial"/>
              </a:rPr>
              <a:t>Educators</a:t>
            </a:r>
          </a:p>
        </p:txBody>
      </p:sp>
      <p:sp>
        <p:nvSpPr>
          <p:cNvPr id="10" name="Use targeted practice to support&#10;individ">
            <a:extLst xmlns:a="http://schemas.openxmlformats.org/drawingml/2006/main">
              <a:ext uri="{FF2B5EF4-FFF2-40B4-BE49-F238E27FC236}">
                <a16:creationId xmlns:a16="http://schemas.microsoft.com/office/drawing/2014/main" id="{477D5566-B1FC-42AE-92AB-A9DBA09522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314950"/>
            <a:ext cx="59055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025" b="0">
                <a:solidFill>
                  <a:srgbClr val="52616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lnSpc>
                <a:spcPct val="113000"/>
              </a:lnSpc>
              <a:buNone/>
              <a:defRPr sz="2025" b="0">
                <a:solidFill>
                  <a:srgbClr val="52616B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52616B"/>
                </a:solidFill>
                <a:latin typeface="Arial"/>
                <a:ea typeface="Arial"/>
                <a:cs typeface="Arial"/>
              </a:rPr>
              <a:t>Use targeted practice to support</a:t>
            </a:r>
          </a:p>
          <a:p xmlns:a="http://schemas.openxmlformats.org/drawingml/2006/main">
            <a:pPr algn="l">
              <a:lnSpc>
                <a:spcPct val="113000"/>
              </a:lnSpc>
              <a:buNone/>
              <a:defRPr sz="2025" b="0">
                <a:solidFill>
                  <a:srgbClr val="52616B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52616B"/>
                </a:solidFill>
                <a:latin typeface="Arial"/>
                <a:ea typeface="Arial"/>
                <a:cs typeface="Arial"/>
              </a:rPr>
              <a:t>individual learning needs.</a:t>
            </a:r>
          </a:p>
        </p:txBody>
      </p:sp>
      <p:pic>
        <p:nvPic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DDC1DBA-D551-44C9-9796-D31AF155E300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de17349293c4f8e"/>
          <a:srcRect xmlns:a="http://schemas.openxmlformats.org/drawingml/2006/main" l="7222" t="0" r="7222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7181850" y="2286000"/>
            <a:ext cx="4400550" cy="3429000"/>
          </a:xfrm>
          <a:prstGeom xmlns:a="http://schemas.openxmlformats.org/drawingml/2006/main" prst="rect">
            <a:avLst/>
          </a:prstGeom>
        </p:spPr>
      </p:pic>
      <p:sp>
        <p:nvSpPr>
          <p:cNvPr id="12" name="Illustrative scene">
            <a:extLst xmlns:a="http://schemas.openxmlformats.org/drawingml/2006/main">
              <a:ext uri="{FF2B5EF4-FFF2-40B4-BE49-F238E27FC236}">
                <a16:creationId xmlns:a16="http://schemas.microsoft.com/office/drawing/2014/main" id="{7A77FE2A-D6D7-4F29-8531-FC5FC4ED37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81850" y="5800725"/>
            <a:ext cx="44005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125" b="0">
                <a:solidFill>
                  <a:srgbClr val="52616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lnSpc>
                <a:spcPct val="113000"/>
              </a:lnSpc>
              <a:buNone/>
              <a:defRPr sz="1125" b="0">
                <a:solidFill>
                  <a:srgbClr val="52616B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52616B"/>
                </a:solidFill>
                <a:latin typeface="Arial"/>
                <a:ea typeface="Arial"/>
                <a:cs typeface="Arial"/>
              </a:rPr>
              <a:t>Illustrative scene</a:t>
            </a:r>
          </a:p>
        </p:txBody>
      </p:sp>
    </p:spTree>
    <p:extLst>
      <p:ext uri="{BB962C8B-B14F-4D97-AF65-F5344CB8AC3E}">
        <p14:creationId xmlns:p14="http://schemas.microsoft.com/office/powerpoint/2010/main" val="1804253685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A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SmartSAT">
            <a:extLst xmlns:a="http://schemas.openxmlformats.org/drawingml/2006/main">
              <a:ext uri="{FF2B5EF4-FFF2-40B4-BE49-F238E27FC236}">
                <a16:creationId xmlns:a16="http://schemas.microsoft.com/office/drawing/2014/main" id="{362B9891-D2B4-4BBA-8425-8CCA639630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95275"/>
            <a:ext cx="6667500" cy="314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00" b="1">
                <a:solidFill>
                  <a:srgbClr val="132B4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lnSpc>
                <a:spcPct val="113000"/>
              </a:lnSpc>
              <a:buNone/>
              <a:defRPr sz="1800" b="1">
                <a:solidFill>
                  <a:srgbClr val="132B40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132B40"/>
                </a:solidFill>
                <a:latin typeface="Arial"/>
                <a:ea typeface="Arial"/>
                <a:cs typeface="Arial"/>
              </a:rPr>
              <a:t>SmartSAT</a:t>
            </a:r>
          </a:p>
        </p:txBody>
      </p:sp>
      <p:sp>
        <p:nvSpPr>
          <p:cNvPr id="2" name="PRODUCT &amp; SALES  03">
            <a:extLst xmlns:a="http://schemas.openxmlformats.org/drawingml/2006/main">
              <a:ext uri="{FF2B5EF4-FFF2-40B4-BE49-F238E27FC236}">
                <a16:creationId xmlns:a16="http://schemas.microsoft.com/office/drawing/2014/main" id="{1FC77C9F-F317-4083-AE9A-6A06B8F604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0" y="342900"/>
            <a:ext cx="2667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125" b="0">
                <a:solidFill>
                  <a:srgbClr val="997B46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r">
              <a:lnSpc>
                <a:spcPct val="113000"/>
              </a:lnSpc>
              <a:buNone/>
              <a:defRPr sz="1125" b="0">
                <a:solidFill>
                  <a:srgbClr val="997B46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997B46"/>
                </a:solidFill>
                <a:latin typeface="Arial"/>
                <a:ea typeface="Arial"/>
                <a:cs typeface="Arial"/>
              </a:rPr>
              <a:t>PRODUCT &amp; SALES  03</a:t>
            </a:r>
          </a:p>
        </p:txBody>
      </p:sp>
      <p:sp>
        <p:nvSpPr>
          <p:cNvPr id="3" name="Four priorities in one preparation produ">
            <a:extLst xmlns:a="http://schemas.openxmlformats.org/drawingml/2006/main">
              <a:ext uri="{FF2B5EF4-FFF2-40B4-BE49-F238E27FC236}">
                <a16:creationId xmlns:a16="http://schemas.microsoft.com/office/drawing/2014/main" id="{71C27DE2-109C-4746-B83D-9932F95B19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71550"/>
            <a:ext cx="109728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600" b="1">
                <a:solidFill>
                  <a:srgbClr val="132B4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lnSpc>
                <a:spcPct val="113000"/>
              </a:lnSpc>
              <a:buNone/>
              <a:defRPr sz="3600" b="1">
                <a:solidFill>
                  <a:srgbClr val="132B40"/>
                </a:solidFill>
                <a:latin typeface="Arial"/>
                <a:ea typeface="Arial"/>
                <a:cs typeface="Arial"/>
              </a:defRPr>
            </a:pPr>
            <a:r>
              <a:rPr sz="3600" b="1">
                <a:solidFill>
                  <a:srgbClr val="132B40"/>
                </a:solidFill>
                <a:latin typeface="Arial"/>
                <a:ea typeface="Arial"/>
                <a:cs typeface="Arial"/>
              </a:rPr>
              <a:t>Four priorities in one preparation product</a:t>
            </a:r>
          </a:p>
        </p:txBody>
      </p:sp>
      <p:sp>
        <p:nvSpPr>
          <p:cNvPr id="4" name="smartsat.us">
            <a:extLst xmlns:a="http://schemas.openxmlformats.org/drawingml/2006/main">
              <a:ext uri="{FF2B5EF4-FFF2-40B4-BE49-F238E27FC236}">
                <a16:creationId xmlns:a16="http://schemas.microsoft.com/office/drawing/2014/main" id="{EDD04247-A315-4B4F-9F5A-9156C81764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91275"/>
            <a:ext cx="9525000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997B46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lnSpc>
                <a:spcPct val="113000"/>
              </a:lnSpc>
              <a:buNone/>
              <a:defRPr sz="1350" b="0">
                <a:solidFill>
                  <a:srgbClr val="997B46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997B46"/>
                </a:solidFill>
                <a:latin typeface="Arial"/>
                <a:ea typeface="Arial"/>
                <a:cs typeface="Arial"/>
              </a:rPr>
              <a:t>smartsat.us</a:t>
            </a:r>
          </a:p>
        </p:txBody>
      </p:sp>
      <p:sp>
        <p:nvSpPr>
          <p:cNvPr id="5" name="Digital SAT">
            <a:extLst xmlns:a="http://schemas.openxmlformats.org/drawingml/2006/main">
              <a:ext uri="{FF2B5EF4-FFF2-40B4-BE49-F238E27FC236}">
                <a16:creationId xmlns:a16="http://schemas.microsoft.com/office/drawing/2014/main" id="{BB59A067-D710-436F-9D4D-5AB03116E2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095500"/>
            <a:ext cx="323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750" b="1">
                <a:solidFill>
                  <a:srgbClr val="997B46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lnSpc>
                <a:spcPct val="113000"/>
              </a:lnSpc>
              <a:buNone/>
              <a:defRPr sz="3750" b="1">
                <a:solidFill>
                  <a:srgbClr val="997B46"/>
                </a:solidFill>
                <a:latin typeface="Arial"/>
                <a:ea typeface="Arial"/>
                <a:cs typeface="Arial"/>
              </a:defRPr>
            </a:pPr>
            <a:r>
              <a:rPr sz="3750" b="1">
                <a:solidFill>
                  <a:srgbClr val="997B46"/>
                </a:solidFill>
                <a:latin typeface="Arial"/>
                <a:ea typeface="Arial"/>
                <a:cs typeface="Arial"/>
              </a:rPr>
              <a:t>Digital SAT</a:t>
            </a:r>
          </a:p>
        </p:txBody>
      </p:sp>
      <p:sp>
        <p:nvSpPr>
          <p:cNvPr id="6" name="Mock exams to identify gaps">
            <a:extLst xmlns:a="http://schemas.openxmlformats.org/drawingml/2006/main">
              <a:ext uri="{FF2B5EF4-FFF2-40B4-BE49-F238E27FC236}">
                <a16:creationId xmlns:a16="http://schemas.microsoft.com/office/drawing/2014/main" id="{0065A0A4-1BB2-4C9E-B51B-26B89592C9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10050" y="2209800"/>
            <a:ext cx="733425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75" b="0">
                <a:solidFill>
                  <a:srgbClr val="132B4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lnSpc>
                <a:spcPct val="113000"/>
              </a:lnSpc>
              <a:buNone/>
              <a:defRPr sz="2175" b="0">
                <a:solidFill>
                  <a:srgbClr val="132B40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132B40"/>
                </a:solidFill>
                <a:latin typeface="Arial"/>
                <a:ea typeface="Arial"/>
                <a:cs typeface="Arial"/>
              </a:rPr>
              <a:t>Mock exams to identify gaps</a:t>
            </a:r>
          </a:p>
        </p:txBody>
      </p:sp>
      <p:sp>
        <p:nvSpPr>
          <p:cNvPr id="7" name="24×7">
            <a:extLst xmlns:a="http://schemas.openxmlformats.org/drawingml/2006/main">
              <a:ext uri="{FF2B5EF4-FFF2-40B4-BE49-F238E27FC236}">
                <a16:creationId xmlns:a16="http://schemas.microsoft.com/office/drawing/2014/main" id="{9075734C-ACFD-4951-A45D-4047FE78C4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0"/>
            <a:ext cx="323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750" b="1">
                <a:solidFill>
                  <a:srgbClr val="997B46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lnSpc>
                <a:spcPct val="113000"/>
              </a:lnSpc>
              <a:buNone/>
              <a:defRPr sz="3750" b="1">
                <a:solidFill>
                  <a:srgbClr val="997B46"/>
                </a:solidFill>
                <a:latin typeface="Arial"/>
                <a:ea typeface="Arial"/>
                <a:cs typeface="Arial"/>
              </a:defRPr>
            </a:pPr>
            <a:r>
              <a:rPr sz="3750" b="1">
                <a:solidFill>
                  <a:srgbClr val="997B46"/>
                </a:solidFill>
                <a:latin typeface="Arial"/>
                <a:ea typeface="Arial"/>
                <a:cs typeface="Arial"/>
              </a:rPr>
              <a:t>24×7</a:t>
            </a:r>
          </a:p>
        </p:txBody>
      </p:sp>
      <p:sp>
        <p:nvSpPr>
          <p:cNvPr id="8" name="One-to-one AI mistake-notebook tutoring">
            <a:extLst xmlns:a="http://schemas.openxmlformats.org/drawingml/2006/main">
              <a:ext uri="{FF2B5EF4-FFF2-40B4-BE49-F238E27FC236}">
                <a16:creationId xmlns:a16="http://schemas.microsoft.com/office/drawing/2014/main" id="{7D399793-E04E-4C55-B273-C14ECB3562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10050" y="3162300"/>
            <a:ext cx="733425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75" b="0">
                <a:solidFill>
                  <a:srgbClr val="132B4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lnSpc>
                <a:spcPct val="113000"/>
              </a:lnSpc>
              <a:buNone/>
              <a:defRPr sz="2175" b="0">
                <a:solidFill>
                  <a:srgbClr val="132B40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132B40"/>
                </a:solidFill>
                <a:latin typeface="Arial"/>
                <a:ea typeface="Arial"/>
                <a:cs typeface="Arial"/>
              </a:rPr>
              <a:t>One-to-one AI mistake-notebook tutoring</a:t>
            </a:r>
          </a:p>
        </p:txBody>
      </p:sp>
      <p:sp>
        <p:nvSpPr>
          <p:cNvPr id="9" name="3,200">
            <a:extLst xmlns:a="http://schemas.openxmlformats.org/drawingml/2006/main">
              <a:ext uri="{FF2B5EF4-FFF2-40B4-BE49-F238E27FC236}">
                <a16:creationId xmlns:a16="http://schemas.microsoft.com/office/drawing/2014/main" id="{88433C9B-8BC4-487E-829B-2B94974113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0"/>
            <a:ext cx="323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750" b="1">
                <a:solidFill>
                  <a:srgbClr val="997B46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lnSpc>
                <a:spcPct val="113000"/>
              </a:lnSpc>
              <a:buNone/>
              <a:defRPr sz="3750" b="1">
                <a:solidFill>
                  <a:srgbClr val="997B46"/>
                </a:solidFill>
                <a:latin typeface="Arial"/>
                <a:ea typeface="Arial"/>
                <a:cs typeface="Arial"/>
              </a:defRPr>
            </a:pPr>
            <a:r>
              <a:rPr sz="3750" b="1">
                <a:solidFill>
                  <a:srgbClr val="997B46"/>
                </a:solidFill>
                <a:latin typeface="Arial"/>
                <a:ea typeface="Arial"/>
                <a:cs typeface="Arial"/>
              </a:rPr>
              <a:t>3,200</a:t>
            </a:r>
          </a:p>
        </p:txBody>
      </p:sp>
      <p:sp>
        <p:nvSpPr>
          <p:cNvPr id="10" name="SAT vocabulary words for structured prac">
            <a:extLst xmlns:a="http://schemas.openxmlformats.org/drawingml/2006/main">
              <a:ext uri="{FF2B5EF4-FFF2-40B4-BE49-F238E27FC236}">
                <a16:creationId xmlns:a16="http://schemas.microsoft.com/office/drawing/2014/main" id="{9E5B0F01-532E-411B-A302-54951DDB34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10050" y="4114800"/>
            <a:ext cx="733425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75" b="0">
                <a:solidFill>
                  <a:srgbClr val="132B4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lnSpc>
                <a:spcPct val="113000"/>
              </a:lnSpc>
              <a:buNone/>
              <a:defRPr sz="2175" b="0">
                <a:solidFill>
                  <a:srgbClr val="132B40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132B40"/>
                </a:solidFill>
                <a:latin typeface="Arial"/>
                <a:ea typeface="Arial"/>
                <a:cs typeface="Arial"/>
              </a:rPr>
              <a:t>SAT vocabulary words for structured practice</a:t>
            </a:r>
          </a:p>
        </p:txBody>
      </p:sp>
      <p:sp>
        <p:nvSpPr>
          <p:cNvPr id="11" name="150 points">
            <a:extLst xmlns:a="http://schemas.openxmlformats.org/drawingml/2006/main">
              <a:ext uri="{FF2B5EF4-FFF2-40B4-BE49-F238E27FC236}">
                <a16:creationId xmlns:a16="http://schemas.microsoft.com/office/drawing/2014/main" id="{8BD9F820-CFAD-417E-BB04-A22C0879F5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0"/>
            <a:ext cx="323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150" b="1">
                <a:solidFill>
                  <a:srgbClr val="997B46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lnSpc>
                <a:spcPct val="113000"/>
              </a:lnSpc>
              <a:buNone/>
              <a:defRPr sz="3150" b="1">
                <a:solidFill>
                  <a:srgbClr val="997B46"/>
                </a:solidFill>
                <a:latin typeface="Arial"/>
                <a:ea typeface="Arial"/>
                <a:cs typeface="Arial"/>
              </a:defRPr>
            </a:pPr>
            <a:r>
              <a:rPr sz="3150" b="1">
                <a:solidFill>
                  <a:srgbClr val="997B46"/>
                </a:solidFill>
                <a:latin typeface="Arial"/>
                <a:ea typeface="Arial"/>
                <a:cs typeface="Arial"/>
              </a:rPr>
              <a:t>150 points</a:t>
            </a:r>
          </a:p>
        </p:txBody>
      </p:sp>
      <p:sp>
        <p:nvSpPr>
          <p:cNvPr id="12" name="Average improvement target">
            <a:extLst xmlns:a="http://schemas.openxmlformats.org/drawingml/2006/main">
              <a:ext uri="{FF2B5EF4-FFF2-40B4-BE49-F238E27FC236}">
                <a16:creationId xmlns:a16="http://schemas.microsoft.com/office/drawing/2014/main" id="{08C0C5F2-01AE-447D-B786-BD5DCA5AFB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10050" y="5067300"/>
            <a:ext cx="733425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75" b="1">
                <a:solidFill>
                  <a:srgbClr val="132B4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lnSpc>
                <a:spcPct val="113000"/>
              </a:lnSpc>
              <a:buNone/>
              <a:defRPr sz="2175" b="1">
                <a:solidFill>
                  <a:srgbClr val="132B40"/>
                </a:solidFill>
                <a:latin typeface="Arial"/>
                <a:ea typeface="Arial"/>
                <a:cs typeface="Arial"/>
              </a:defRPr>
            </a:pPr>
            <a:r>
              <a:rPr sz="2175" b="1">
                <a:solidFill>
                  <a:srgbClr val="132B40"/>
                </a:solidFill>
                <a:latin typeface="Arial"/>
                <a:ea typeface="Arial"/>
                <a:cs typeface="Arial"/>
              </a:rPr>
              <a:t>Average improvement target</a:t>
            </a:r>
          </a:p>
        </p:txBody>
      </p:sp>
      <p:sp>
        <p:nvSpPr>
          <p:cNvPr id="13" name="Company target. Individual results vary.">
            <a:extLst xmlns:a="http://schemas.openxmlformats.org/drawingml/2006/main">
              <a:ext uri="{FF2B5EF4-FFF2-40B4-BE49-F238E27FC236}">
                <a16:creationId xmlns:a16="http://schemas.microsoft.com/office/drawing/2014/main" id="{D8EB1061-57AE-4E02-8F05-D52B489442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10050" y="5905500"/>
            <a:ext cx="7334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52616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lnSpc>
                <a:spcPct val="113000"/>
              </a:lnSpc>
              <a:buNone/>
              <a:defRPr sz="1350" b="0">
                <a:solidFill>
                  <a:srgbClr val="52616B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52616B"/>
                </a:solidFill>
                <a:latin typeface="Arial"/>
                <a:ea typeface="Arial"/>
                <a:cs typeface="Arial"/>
              </a:rPr>
              <a:t>Company target. Individual results vary.</a:t>
            </a:r>
          </a:p>
        </p:txBody>
      </p:sp>
    </p:spTree>
    <p:extLst>
      <p:ext uri="{BB962C8B-B14F-4D97-AF65-F5344CB8AC3E}">
        <p14:creationId xmlns:p14="http://schemas.microsoft.com/office/powerpoint/2010/main" val="1079928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A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SmartSAT">
            <a:extLst xmlns:a="http://schemas.openxmlformats.org/drawingml/2006/main">
              <a:ext uri="{FF2B5EF4-FFF2-40B4-BE49-F238E27FC236}">
                <a16:creationId xmlns:a16="http://schemas.microsoft.com/office/drawing/2014/main" id="{0A8FB079-2124-4FBC-AC11-DCB1DC9F32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95275"/>
            <a:ext cx="6667500" cy="314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00" b="1">
                <a:solidFill>
                  <a:srgbClr val="132B4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lnSpc>
                <a:spcPct val="113000"/>
              </a:lnSpc>
              <a:buNone/>
              <a:defRPr sz="1800" b="1">
                <a:solidFill>
                  <a:srgbClr val="132B40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132B40"/>
                </a:solidFill>
                <a:latin typeface="Arial"/>
                <a:ea typeface="Arial"/>
                <a:cs typeface="Arial"/>
              </a:rPr>
              <a:t>SmartSAT</a:t>
            </a:r>
          </a:p>
        </p:txBody>
      </p:sp>
      <p:sp>
        <p:nvSpPr>
          <p:cNvPr id="2" name="PRODUCT &amp; SALES  04">
            <a:extLst xmlns:a="http://schemas.openxmlformats.org/drawingml/2006/main">
              <a:ext uri="{FF2B5EF4-FFF2-40B4-BE49-F238E27FC236}">
                <a16:creationId xmlns:a16="http://schemas.microsoft.com/office/drawing/2014/main" id="{86B4C00E-CE52-4004-967E-77120BB890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0" y="342900"/>
            <a:ext cx="2667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125" b="0">
                <a:solidFill>
                  <a:srgbClr val="997B46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r">
              <a:lnSpc>
                <a:spcPct val="113000"/>
              </a:lnSpc>
              <a:buNone/>
              <a:defRPr sz="1125" b="0">
                <a:solidFill>
                  <a:srgbClr val="997B46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997B46"/>
                </a:solidFill>
                <a:latin typeface="Arial"/>
                <a:ea typeface="Arial"/>
                <a:cs typeface="Arial"/>
              </a:rPr>
              <a:t>PRODUCT &amp; SALES  04</a:t>
            </a:r>
          </a:p>
        </p:txBody>
      </p:sp>
      <p:sp>
        <p:nvSpPr>
          <p:cNvPr id="3" name="The SmartSAT learning workflow">
            <a:extLst xmlns:a="http://schemas.openxmlformats.org/drawingml/2006/main">
              <a:ext uri="{FF2B5EF4-FFF2-40B4-BE49-F238E27FC236}">
                <a16:creationId xmlns:a16="http://schemas.microsoft.com/office/drawing/2014/main" id="{CA386CD9-03F8-4288-8EA1-E469B0C826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71550"/>
            <a:ext cx="109728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600" b="1">
                <a:solidFill>
                  <a:srgbClr val="132B4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lnSpc>
                <a:spcPct val="113000"/>
              </a:lnSpc>
              <a:buNone/>
              <a:defRPr sz="3600" b="1">
                <a:solidFill>
                  <a:srgbClr val="132B40"/>
                </a:solidFill>
                <a:latin typeface="Arial"/>
                <a:ea typeface="Arial"/>
                <a:cs typeface="Arial"/>
              </a:defRPr>
            </a:pPr>
            <a:r>
              <a:rPr sz="3600" b="1">
                <a:solidFill>
                  <a:srgbClr val="132B40"/>
                </a:solidFill>
                <a:latin typeface="Arial"/>
                <a:ea typeface="Arial"/>
                <a:cs typeface="Arial"/>
              </a:rPr>
              <a:t>The SmartSAT learning workflow</a:t>
            </a:r>
          </a:p>
        </p:txBody>
      </p:sp>
      <p:sp>
        <p:nvSpPr>
          <p:cNvPr id="4" name="smartsat.us">
            <a:extLst xmlns:a="http://schemas.openxmlformats.org/drawingml/2006/main">
              <a:ext uri="{FF2B5EF4-FFF2-40B4-BE49-F238E27FC236}">
                <a16:creationId xmlns:a16="http://schemas.microsoft.com/office/drawing/2014/main" id="{9F7553D2-B054-4353-81F5-DE9BEF4268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91275"/>
            <a:ext cx="9525000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997B46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lnSpc>
                <a:spcPct val="113000"/>
              </a:lnSpc>
              <a:buNone/>
              <a:defRPr sz="1350" b="0">
                <a:solidFill>
                  <a:srgbClr val="997B46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997B46"/>
                </a:solidFill>
                <a:latin typeface="Arial"/>
                <a:ea typeface="Arial"/>
                <a:cs typeface="Arial"/>
              </a:rPr>
              <a:t>smartsat.us</a:t>
            </a:r>
          </a:p>
        </p:txBody>
      </p:sp>
      <p:sp>
        <p:nvSpPr>
          <p:cNvPr id="5" name="01">
            <a:extLst xmlns:a="http://schemas.openxmlformats.org/drawingml/2006/main">
              <a:ext uri="{FF2B5EF4-FFF2-40B4-BE49-F238E27FC236}">
                <a16:creationId xmlns:a16="http://schemas.microsoft.com/office/drawing/2014/main" id="{89B16455-5E88-459E-981E-2B20B7712F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085975"/>
            <a:ext cx="7048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997B46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lnSpc>
                <a:spcPct val="113000"/>
              </a:lnSpc>
              <a:buNone/>
              <a:defRPr sz="1800" b="0">
                <a:solidFill>
                  <a:srgbClr val="997B46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997B46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6" name="Diagnose">
            <a:extLst xmlns:a="http://schemas.openxmlformats.org/drawingml/2006/main">
              <a:ext uri="{FF2B5EF4-FFF2-40B4-BE49-F238E27FC236}">
                <a16:creationId xmlns:a16="http://schemas.microsoft.com/office/drawing/2014/main" id="{26A57F77-AF5B-42F0-9E13-AC5473DE8D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" y="2057400"/>
            <a:ext cx="519112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250" b="1">
                <a:solidFill>
                  <a:srgbClr val="132B4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lnSpc>
                <a:spcPct val="113000"/>
              </a:lnSpc>
              <a:buNone/>
              <a:defRPr sz="2250" b="1">
                <a:solidFill>
                  <a:srgbClr val="132B40"/>
                </a:solidFill>
                <a:latin typeface="Arial"/>
                <a:ea typeface="Arial"/>
                <a:cs typeface="Arial"/>
              </a:defRPr>
            </a:pPr>
            <a:r>
              <a:rPr sz="2250" b="1">
                <a:solidFill>
                  <a:srgbClr val="132B40"/>
                </a:solidFill>
                <a:latin typeface="Arial"/>
                <a:ea typeface="Arial"/>
                <a:cs typeface="Arial"/>
              </a:rPr>
              <a:t>Diagnose</a:t>
            </a:r>
          </a:p>
        </p:txBody>
      </p:sp>
      <p:sp>
        <p:nvSpPr>
          <p:cNvPr id="7" name="Find a starting point and weak concepts.">
            <a:extLst xmlns:a="http://schemas.openxmlformats.org/drawingml/2006/main">
              <a:ext uri="{FF2B5EF4-FFF2-40B4-BE49-F238E27FC236}">
                <a16:creationId xmlns:a16="http://schemas.microsoft.com/office/drawing/2014/main" id="{3319B444-B927-44AE-BDF7-E8DAE5F3DF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" y="2409825"/>
            <a:ext cx="519112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725" b="0">
                <a:solidFill>
                  <a:srgbClr val="52616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lnSpc>
                <a:spcPct val="113000"/>
              </a:lnSpc>
              <a:buNone/>
              <a:defRPr sz="1725" b="0">
                <a:solidFill>
                  <a:srgbClr val="52616B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52616B"/>
                </a:solidFill>
                <a:latin typeface="Arial"/>
                <a:ea typeface="Arial"/>
                <a:cs typeface="Arial"/>
              </a:rPr>
              <a:t>Find a starting point and weak concepts.</a:t>
            </a:r>
          </a:p>
        </p:txBody>
      </p:sp>
      <p:sp>
        <p:nvSpPr>
          <p:cNvPr id="8" name="02">
            <a:extLst xmlns:a="http://schemas.openxmlformats.org/drawingml/2006/main">
              <a:ext uri="{FF2B5EF4-FFF2-40B4-BE49-F238E27FC236}">
                <a16:creationId xmlns:a16="http://schemas.microsoft.com/office/drawing/2014/main" id="{DE261688-24B4-4463-8929-32AD40DDFA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838450"/>
            <a:ext cx="7048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997B46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lnSpc>
                <a:spcPct val="113000"/>
              </a:lnSpc>
              <a:buNone/>
              <a:defRPr sz="1800" b="0">
                <a:solidFill>
                  <a:srgbClr val="997B46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997B46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9" name="Practise">
            <a:extLst xmlns:a="http://schemas.openxmlformats.org/drawingml/2006/main">
              <a:ext uri="{FF2B5EF4-FFF2-40B4-BE49-F238E27FC236}">
                <a16:creationId xmlns:a16="http://schemas.microsoft.com/office/drawing/2014/main" id="{C9C250F6-B6E4-4FC0-8FBA-D630345068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" y="2809875"/>
            <a:ext cx="519112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250" b="1">
                <a:solidFill>
                  <a:srgbClr val="132B4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lnSpc>
                <a:spcPct val="113000"/>
              </a:lnSpc>
              <a:buNone/>
              <a:defRPr sz="2250" b="1">
                <a:solidFill>
                  <a:srgbClr val="132B40"/>
                </a:solidFill>
                <a:latin typeface="Arial"/>
                <a:ea typeface="Arial"/>
                <a:cs typeface="Arial"/>
              </a:defRPr>
            </a:pPr>
            <a:r>
              <a:rPr sz="2250" b="1">
                <a:solidFill>
                  <a:srgbClr val="132B40"/>
                </a:solidFill>
                <a:latin typeface="Arial"/>
                <a:ea typeface="Arial"/>
                <a:cs typeface="Arial"/>
              </a:rPr>
              <a:t>Practise</a:t>
            </a:r>
          </a:p>
        </p:txBody>
      </p:sp>
      <p:sp>
        <p:nvSpPr>
          <p:cNvPr id="10" name="Take mock exams and review missed items.">
            <a:extLst xmlns:a="http://schemas.openxmlformats.org/drawingml/2006/main">
              <a:ext uri="{FF2B5EF4-FFF2-40B4-BE49-F238E27FC236}">
                <a16:creationId xmlns:a16="http://schemas.microsoft.com/office/drawing/2014/main" id="{4550268A-9343-4073-85A4-EE119E5C5B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" y="3162300"/>
            <a:ext cx="519112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725" b="0">
                <a:solidFill>
                  <a:srgbClr val="52616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lnSpc>
                <a:spcPct val="113000"/>
              </a:lnSpc>
              <a:buNone/>
              <a:defRPr sz="1725" b="0">
                <a:solidFill>
                  <a:srgbClr val="52616B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52616B"/>
                </a:solidFill>
                <a:latin typeface="Arial"/>
                <a:ea typeface="Arial"/>
                <a:cs typeface="Arial"/>
              </a:rPr>
              <a:t>Take mock exams and review missed items.</a:t>
            </a:r>
          </a:p>
        </p:txBody>
      </p:sp>
      <p:sp>
        <p:nvSpPr>
          <p:cNvPr id="11" name="03">
            <a:extLst xmlns:a="http://schemas.openxmlformats.org/drawingml/2006/main">
              <a:ext uri="{FF2B5EF4-FFF2-40B4-BE49-F238E27FC236}">
                <a16:creationId xmlns:a16="http://schemas.microsoft.com/office/drawing/2014/main" id="{D9EE65D2-FC8F-442B-AB3D-3907A1225C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590925"/>
            <a:ext cx="7048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997B46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lnSpc>
                <a:spcPct val="113000"/>
              </a:lnSpc>
              <a:buNone/>
              <a:defRPr sz="1800" b="0">
                <a:solidFill>
                  <a:srgbClr val="997B46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997B46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Understand">
            <a:extLst xmlns:a="http://schemas.openxmlformats.org/drawingml/2006/main">
              <a:ext uri="{FF2B5EF4-FFF2-40B4-BE49-F238E27FC236}">
                <a16:creationId xmlns:a16="http://schemas.microsoft.com/office/drawing/2014/main" id="{DA763E40-E351-4DE4-A21D-C4F98E3CD7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" y="3562350"/>
            <a:ext cx="519112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250" b="1">
                <a:solidFill>
                  <a:srgbClr val="132B4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lnSpc>
                <a:spcPct val="113000"/>
              </a:lnSpc>
              <a:buNone/>
              <a:defRPr sz="2250" b="1">
                <a:solidFill>
                  <a:srgbClr val="132B40"/>
                </a:solidFill>
                <a:latin typeface="Arial"/>
                <a:ea typeface="Arial"/>
                <a:cs typeface="Arial"/>
              </a:defRPr>
            </a:pPr>
            <a:r>
              <a:rPr sz="2250" b="1">
                <a:solidFill>
                  <a:srgbClr val="132B40"/>
                </a:solidFill>
                <a:latin typeface="Arial"/>
                <a:ea typeface="Arial"/>
                <a:cs typeface="Arial"/>
              </a:rPr>
              <a:t>Understand</a:t>
            </a:r>
          </a:p>
        </p:txBody>
      </p:sp>
      <p:sp>
        <p:nvSpPr>
          <p:cNvPr id="13" name="Discuss mistakes with AI explanations.">
            <a:extLst xmlns:a="http://schemas.openxmlformats.org/drawingml/2006/main">
              <a:ext uri="{FF2B5EF4-FFF2-40B4-BE49-F238E27FC236}">
                <a16:creationId xmlns:a16="http://schemas.microsoft.com/office/drawing/2014/main" id="{DC44BFA3-ECE4-4B8B-BC3F-6475515118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" y="3914775"/>
            <a:ext cx="519112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725" b="0">
                <a:solidFill>
                  <a:srgbClr val="52616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lnSpc>
                <a:spcPct val="113000"/>
              </a:lnSpc>
              <a:buNone/>
              <a:defRPr sz="1725" b="0">
                <a:solidFill>
                  <a:srgbClr val="52616B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52616B"/>
                </a:solidFill>
                <a:latin typeface="Arial"/>
                <a:ea typeface="Arial"/>
                <a:cs typeface="Arial"/>
              </a:rPr>
              <a:t>Discuss mistakes with AI explanations.</a:t>
            </a:r>
          </a:p>
        </p:txBody>
      </p:sp>
      <p:sp>
        <p:nvSpPr>
          <p:cNvPr id="14" name="04">
            <a:extLst xmlns:a="http://schemas.openxmlformats.org/drawingml/2006/main">
              <a:ext uri="{FF2B5EF4-FFF2-40B4-BE49-F238E27FC236}">
                <a16:creationId xmlns:a16="http://schemas.microsoft.com/office/drawing/2014/main" id="{CFB29A59-B9CE-45F4-89C2-E1B64B13B2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343400"/>
            <a:ext cx="7048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997B46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lnSpc>
                <a:spcPct val="113000"/>
              </a:lnSpc>
              <a:buNone/>
              <a:defRPr sz="1800" b="0">
                <a:solidFill>
                  <a:srgbClr val="997B46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997B46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15" name="Re-test">
            <a:extLst xmlns:a="http://schemas.openxmlformats.org/drawingml/2006/main">
              <a:ext uri="{FF2B5EF4-FFF2-40B4-BE49-F238E27FC236}">
                <a16:creationId xmlns:a16="http://schemas.microsoft.com/office/drawing/2014/main" id="{AEF03459-174C-40C0-B1D7-1EC801F8ED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" y="4314825"/>
            <a:ext cx="519112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250" b="1">
                <a:solidFill>
                  <a:srgbClr val="132B4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lnSpc>
                <a:spcPct val="113000"/>
              </a:lnSpc>
              <a:buNone/>
              <a:defRPr sz="2250" b="1">
                <a:solidFill>
                  <a:srgbClr val="132B40"/>
                </a:solidFill>
                <a:latin typeface="Arial"/>
                <a:ea typeface="Arial"/>
                <a:cs typeface="Arial"/>
              </a:defRPr>
            </a:pPr>
            <a:r>
              <a:rPr sz="2250" b="1">
                <a:solidFill>
                  <a:srgbClr val="132B40"/>
                </a:solidFill>
                <a:latin typeface="Arial"/>
                <a:ea typeface="Arial"/>
                <a:cs typeface="Arial"/>
              </a:rPr>
              <a:t>Re-test</a:t>
            </a:r>
          </a:p>
        </p:txBody>
      </p:sp>
      <p:sp>
        <p:nvSpPr>
          <p:cNvPr id="16" name="Check understanding with related questio">
            <a:extLst xmlns:a="http://schemas.openxmlformats.org/drawingml/2006/main">
              <a:ext uri="{FF2B5EF4-FFF2-40B4-BE49-F238E27FC236}">
                <a16:creationId xmlns:a16="http://schemas.microsoft.com/office/drawing/2014/main" id="{75A4C7D0-3E8D-4730-B124-28325359CC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" y="4667250"/>
            <a:ext cx="519112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725" b="0">
                <a:solidFill>
                  <a:srgbClr val="52616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lnSpc>
                <a:spcPct val="113000"/>
              </a:lnSpc>
              <a:buNone/>
              <a:defRPr sz="1725" b="0">
                <a:solidFill>
                  <a:srgbClr val="52616B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52616B"/>
                </a:solidFill>
                <a:latin typeface="Arial"/>
                <a:ea typeface="Arial"/>
                <a:cs typeface="Arial"/>
              </a:rPr>
              <a:t>Check understanding with related questions.</a:t>
            </a:r>
          </a:p>
        </p:txBody>
      </p:sp>
      <p:sp>
        <p:nvSpPr>
          <p:cNvPr id="17" name="05">
            <a:extLst xmlns:a="http://schemas.openxmlformats.org/drawingml/2006/main">
              <a:ext uri="{FF2B5EF4-FFF2-40B4-BE49-F238E27FC236}">
                <a16:creationId xmlns:a16="http://schemas.microsoft.com/office/drawing/2014/main" id="{C3AC7D83-CB69-4F78-8CBE-92FF6CB139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095875"/>
            <a:ext cx="7048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997B46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lnSpc>
                <a:spcPct val="113000"/>
              </a:lnSpc>
              <a:buNone/>
              <a:defRPr sz="1800" b="0">
                <a:solidFill>
                  <a:srgbClr val="997B46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997B46"/>
                </a:solidFill>
                <a:latin typeface="Arial"/>
                <a:ea typeface="Arial"/>
                <a:cs typeface="Arial"/>
              </a:rPr>
              <a:t>05</a:t>
            </a:r>
          </a:p>
        </p:txBody>
      </p:sp>
      <p:sp>
        <p:nvSpPr>
          <p:cNvPr id="18" name="Track">
            <a:extLst xmlns:a="http://schemas.openxmlformats.org/drawingml/2006/main">
              <a:ext uri="{FF2B5EF4-FFF2-40B4-BE49-F238E27FC236}">
                <a16:creationId xmlns:a16="http://schemas.microsoft.com/office/drawing/2014/main" id="{1CB4D700-7917-44E5-9C36-F9F59CE685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" y="5067300"/>
            <a:ext cx="519112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250" b="1">
                <a:solidFill>
                  <a:srgbClr val="132B4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lnSpc>
                <a:spcPct val="113000"/>
              </a:lnSpc>
              <a:buNone/>
              <a:defRPr sz="2250" b="1">
                <a:solidFill>
                  <a:srgbClr val="132B40"/>
                </a:solidFill>
                <a:latin typeface="Arial"/>
                <a:ea typeface="Arial"/>
                <a:cs typeface="Arial"/>
              </a:defRPr>
            </a:pPr>
            <a:r>
              <a:rPr sz="2250" b="1">
                <a:solidFill>
                  <a:srgbClr val="132B40"/>
                </a:solidFill>
                <a:latin typeface="Arial"/>
                <a:ea typeface="Arial"/>
                <a:cs typeface="Arial"/>
              </a:rPr>
              <a:t>Track</a:t>
            </a:r>
          </a:p>
        </p:txBody>
      </p:sp>
      <p:sp>
        <p:nvSpPr>
          <p:cNvPr id="19" name="Review progress and choose the next task">
            <a:extLst xmlns:a="http://schemas.openxmlformats.org/drawingml/2006/main">
              <a:ext uri="{FF2B5EF4-FFF2-40B4-BE49-F238E27FC236}">
                <a16:creationId xmlns:a16="http://schemas.microsoft.com/office/drawing/2014/main" id="{6FCE5B39-E98F-4C72-96C0-94886D1D9C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" y="5419725"/>
            <a:ext cx="519112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725" b="0">
                <a:solidFill>
                  <a:srgbClr val="52616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lnSpc>
                <a:spcPct val="113000"/>
              </a:lnSpc>
              <a:buNone/>
              <a:defRPr sz="1725" b="0">
                <a:solidFill>
                  <a:srgbClr val="52616B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52616B"/>
                </a:solidFill>
                <a:latin typeface="Arial"/>
                <a:ea typeface="Arial"/>
                <a:cs typeface="Arial"/>
              </a:rPr>
              <a:t>Review progress and choose the next task.</a:t>
            </a:r>
          </a:p>
        </p:txBody>
      </p:sp>
      <p:pic>
        <p:nvPic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3D1DF75-172B-4789-9377-FDF3D9F0DDB5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133d6ed4edd409e"/>
          <a:srcRect xmlns:a="http://schemas.openxmlformats.org/drawingml/2006/main" l="3333" t="0" r="3333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7181850" y="2381250"/>
            <a:ext cx="4400550" cy="3143250"/>
          </a:xfrm>
          <a:prstGeom xmlns:a="http://schemas.openxmlformats.org/drawingml/2006/main" prst="rect">
            <a:avLst/>
          </a:prstGeom>
        </p:spPr>
      </p:pic>
      <p:sp>
        <p:nvSpPr>
          <p:cNvPr id="21" name="Illustrative scene">
            <a:extLst xmlns:a="http://schemas.openxmlformats.org/drawingml/2006/main">
              <a:ext uri="{FF2B5EF4-FFF2-40B4-BE49-F238E27FC236}">
                <a16:creationId xmlns:a16="http://schemas.microsoft.com/office/drawing/2014/main" id="{0FF0AC81-38E9-4E87-A887-446E54A0B0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81850" y="5610225"/>
            <a:ext cx="44005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125" b="0">
                <a:solidFill>
                  <a:srgbClr val="52616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lnSpc>
                <a:spcPct val="113000"/>
              </a:lnSpc>
              <a:buNone/>
              <a:defRPr sz="1125" b="0">
                <a:solidFill>
                  <a:srgbClr val="52616B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52616B"/>
                </a:solidFill>
                <a:latin typeface="Arial"/>
                <a:ea typeface="Arial"/>
                <a:cs typeface="Arial"/>
              </a:rPr>
              <a:t>Illustrative scene</a:t>
            </a:r>
          </a:p>
        </p:txBody>
      </p:sp>
    </p:spTree>
    <p:extLst>
      <p:ext uri="{BB962C8B-B14F-4D97-AF65-F5344CB8AC3E}">
        <p14:creationId xmlns:p14="http://schemas.microsoft.com/office/powerpoint/2010/main" val="99507241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A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SmartSAT">
            <a:extLst xmlns:a="http://schemas.openxmlformats.org/drawingml/2006/main">
              <a:ext uri="{FF2B5EF4-FFF2-40B4-BE49-F238E27FC236}">
                <a16:creationId xmlns:a16="http://schemas.microsoft.com/office/drawing/2014/main" id="{D52BBD5C-6CE0-4425-BF5D-FDAE4178FD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95275"/>
            <a:ext cx="6667500" cy="314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00" b="1">
                <a:solidFill>
                  <a:srgbClr val="132B4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lnSpc>
                <a:spcPct val="113000"/>
              </a:lnSpc>
              <a:buNone/>
              <a:defRPr sz="1800" b="1">
                <a:solidFill>
                  <a:srgbClr val="132B40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132B40"/>
                </a:solidFill>
                <a:latin typeface="Arial"/>
                <a:ea typeface="Arial"/>
                <a:cs typeface="Arial"/>
              </a:rPr>
              <a:t>SmartSAT</a:t>
            </a:r>
          </a:p>
        </p:txBody>
      </p:sp>
      <p:sp>
        <p:nvSpPr>
          <p:cNvPr id="2" name="PRODUCT &amp; SALES  05">
            <a:extLst xmlns:a="http://schemas.openxmlformats.org/drawingml/2006/main">
              <a:ext uri="{FF2B5EF4-FFF2-40B4-BE49-F238E27FC236}">
                <a16:creationId xmlns:a16="http://schemas.microsoft.com/office/drawing/2014/main" id="{49CF9DCA-61D6-4142-A344-B3FE6203EC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0" y="342900"/>
            <a:ext cx="2667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125" b="0">
                <a:solidFill>
                  <a:srgbClr val="997B46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r">
              <a:lnSpc>
                <a:spcPct val="113000"/>
              </a:lnSpc>
              <a:buNone/>
              <a:defRPr sz="1125" b="0">
                <a:solidFill>
                  <a:srgbClr val="997B46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997B46"/>
                </a:solidFill>
                <a:latin typeface="Arial"/>
                <a:ea typeface="Arial"/>
                <a:cs typeface="Arial"/>
              </a:rPr>
              <a:t>PRODUCT &amp; SALES  05</a:t>
            </a:r>
          </a:p>
        </p:txBody>
      </p:sp>
      <p:sp>
        <p:nvSpPr>
          <p:cNvPr id="3" name="A free diagnostic before registration">
            <a:extLst xmlns:a="http://schemas.openxmlformats.org/drawingml/2006/main">
              <a:ext uri="{FF2B5EF4-FFF2-40B4-BE49-F238E27FC236}">
                <a16:creationId xmlns:a16="http://schemas.microsoft.com/office/drawing/2014/main" id="{2B4A765B-AD5B-49CA-A858-80A761B9D1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71550"/>
            <a:ext cx="109728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600" b="1">
                <a:solidFill>
                  <a:srgbClr val="132B4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lnSpc>
                <a:spcPct val="113000"/>
              </a:lnSpc>
              <a:buNone/>
              <a:defRPr sz="3600" b="1">
                <a:solidFill>
                  <a:srgbClr val="132B40"/>
                </a:solidFill>
                <a:latin typeface="Arial"/>
                <a:ea typeface="Arial"/>
                <a:cs typeface="Arial"/>
              </a:defRPr>
            </a:pPr>
            <a:r>
              <a:rPr sz="3600" b="1">
                <a:solidFill>
                  <a:srgbClr val="132B40"/>
                </a:solidFill>
                <a:latin typeface="Arial"/>
                <a:ea typeface="Arial"/>
                <a:cs typeface="Arial"/>
              </a:rPr>
              <a:t>A free diagnostic before registration</a:t>
            </a:r>
          </a:p>
        </p:txBody>
      </p:sp>
      <p:sp>
        <p:nvSpPr>
          <p:cNvPr id="4" name="smartsat.us">
            <a:extLst xmlns:a="http://schemas.openxmlformats.org/drawingml/2006/main">
              <a:ext uri="{FF2B5EF4-FFF2-40B4-BE49-F238E27FC236}">
                <a16:creationId xmlns:a16="http://schemas.microsoft.com/office/drawing/2014/main" id="{AD870E6F-7E0D-46D6-9DA6-70FCC0BF97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91275"/>
            <a:ext cx="9525000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997B46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lnSpc>
                <a:spcPct val="113000"/>
              </a:lnSpc>
              <a:buNone/>
              <a:defRPr sz="1350" b="0">
                <a:solidFill>
                  <a:srgbClr val="997B46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997B46"/>
                </a:solidFill>
                <a:latin typeface="Arial"/>
                <a:ea typeface="Arial"/>
                <a:cs typeface="Arial"/>
              </a:rPr>
              <a:t>smartsat.us</a:t>
            </a:r>
          </a:p>
        </p:txBody>
      </p:sp>
      <p:sp>
        <p:nvSpPr>
          <p:cNvPr id="5" name="16 questions">
            <a:extLst xmlns:a="http://schemas.openxmlformats.org/drawingml/2006/main">
              <a:ext uri="{FF2B5EF4-FFF2-40B4-BE49-F238E27FC236}">
                <a16:creationId xmlns:a16="http://schemas.microsoft.com/office/drawing/2014/main" id="{FA0A1AF6-9EEB-4A8D-B2D7-6242EBC897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333625"/>
            <a:ext cx="614362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225" b="1">
                <a:solidFill>
                  <a:srgbClr val="997B46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lnSpc>
                <a:spcPct val="113000"/>
              </a:lnSpc>
              <a:buNone/>
              <a:defRPr sz="3225" b="1">
                <a:solidFill>
                  <a:srgbClr val="997B46"/>
                </a:solidFill>
                <a:latin typeface="Arial"/>
                <a:ea typeface="Arial"/>
                <a:cs typeface="Arial"/>
              </a:defRPr>
            </a:pPr>
            <a:r>
              <a:rPr sz="3225" b="1">
                <a:solidFill>
                  <a:srgbClr val="997B46"/>
                </a:solidFill>
                <a:latin typeface="Arial"/>
                <a:ea typeface="Arial"/>
                <a:cs typeface="Arial"/>
              </a:rPr>
              <a:t>16 questions</a:t>
            </a:r>
          </a:p>
        </p:txBody>
      </p:sp>
      <p:sp>
        <p:nvSpPr>
          <p:cNvPr id="6" name="Reading &amp; Writing and Math&#10;at real SAT p">
            <a:extLst xmlns:a="http://schemas.openxmlformats.org/drawingml/2006/main">
              <a:ext uri="{FF2B5EF4-FFF2-40B4-BE49-F238E27FC236}">
                <a16:creationId xmlns:a16="http://schemas.microsoft.com/office/drawing/2014/main" id="{4F47E9F6-B2E7-4874-8C7E-4FE025EB66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09900"/>
            <a:ext cx="5905500" cy="790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00" b="0">
                <a:solidFill>
                  <a:srgbClr val="52616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lnSpc>
                <a:spcPct val="113000"/>
              </a:lnSpc>
              <a:buNone/>
              <a:defRPr sz="2100" b="0">
                <a:solidFill>
                  <a:srgbClr val="52616B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52616B"/>
                </a:solidFill>
                <a:latin typeface="Arial"/>
                <a:ea typeface="Arial"/>
                <a:cs typeface="Arial"/>
              </a:rPr>
              <a:t>Reading &amp; Writing and Math</a:t>
            </a:r>
          </a:p>
          <a:p xmlns:a="http://schemas.openxmlformats.org/drawingml/2006/main">
            <a:pPr algn="l">
              <a:lnSpc>
                <a:spcPct val="113000"/>
              </a:lnSpc>
              <a:buNone/>
              <a:defRPr sz="2100" b="0">
                <a:solidFill>
                  <a:srgbClr val="52616B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52616B"/>
                </a:solidFill>
                <a:latin typeface="Arial"/>
                <a:ea typeface="Arial"/>
                <a:cs typeface="Arial"/>
              </a:rPr>
              <a:t>at real SAT pace.</a:t>
            </a:r>
          </a:p>
        </p:txBody>
      </p:sp>
      <p:sp>
        <p:nvSpPr>
          <p:cNvPr id="7" name="20-minute diagnostic">
            <a:extLst xmlns:a="http://schemas.openxmlformats.org/drawingml/2006/main">
              <a:ext uri="{FF2B5EF4-FFF2-40B4-BE49-F238E27FC236}">
                <a16:creationId xmlns:a16="http://schemas.microsoft.com/office/drawing/2014/main" id="{9B899D3C-244F-4A5E-BB32-9DC83C4954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990975"/>
            <a:ext cx="6143625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250" b="1">
                <a:solidFill>
                  <a:srgbClr val="132B4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lnSpc>
                <a:spcPct val="113000"/>
              </a:lnSpc>
              <a:buNone/>
              <a:defRPr sz="2250" b="1">
                <a:solidFill>
                  <a:srgbClr val="132B40"/>
                </a:solidFill>
                <a:latin typeface="Arial"/>
                <a:ea typeface="Arial"/>
                <a:cs typeface="Arial"/>
              </a:defRPr>
            </a:pPr>
            <a:r>
              <a:rPr sz="2250" b="1">
                <a:solidFill>
                  <a:srgbClr val="132B40"/>
                </a:solidFill>
                <a:latin typeface="Arial"/>
                <a:ea typeface="Arial"/>
                <a:cs typeface="Arial"/>
              </a:rPr>
              <a:t>20-minute diagnostic</a:t>
            </a:r>
          </a:p>
        </p:txBody>
      </p:sp>
      <p:sp>
        <p:nvSpPr>
          <p:cNvPr id="8" name="Start without an account.&#10;Register to op">
            <a:extLst xmlns:a="http://schemas.openxmlformats.org/drawingml/2006/main">
              <a:ext uri="{FF2B5EF4-FFF2-40B4-BE49-F238E27FC236}">
                <a16:creationId xmlns:a16="http://schemas.microsoft.com/office/drawing/2014/main" id="{54C7321D-FDA4-4282-B1E6-CA4564177E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438650"/>
            <a:ext cx="590550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00" b="0">
                <a:solidFill>
                  <a:srgbClr val="52616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lnSpc>
                <a:spcPct val="113000"/>
              </a:lnSpc>
              <a:buNone/>
              <a:defRPr sz="2100" b="0">
                <a:solidFill>
                  <a:srgbClr val="52616B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52616B"/>
                </a:solidFill>
                <a:latin typeface="Arial"/>
                <a:ea typeface="Arial"/>
                <a:cs typeface="Arial"/>
              </a:rPr>
              <a:t>Start without an account.</a:t>
            </a:r>
          </a:p>
          <a:p xmlns:a="http://schemas.openxmlformats.org/drawingml/2006/main">
            <a:pPr algn="l">
              <a:lnSpc>
                <a:spcPct val="113000"/>
              </a:lnSpc>
              <a:buNone/>
              <a:defRPr sz="2100" b="0">
                <a:solidFill>
                  <a:srgbClr val="52616B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52616B"/>
                </a:solidFill>
                <a:latin typeface="Arial"/>
                <a:ea typeface="Arial"/>
                <a:cs typeface="Arial"/>
              </a:rPr>
              <a:t>Register to open your report.</a:t>
            </a:r>
          </a:p>
        </p:txBody>
      </p:sp>
      <p:sp>
        <p:nvSpPr>
          <p:cNvPr id="9" name="Short on time? Stop after six answers.&#10;A">
            <a:extLst xmlns:a="http://schemas.openxmlformats.org/drawingml/2006/main">
              <a:ext uri="{FF2B5EF4-FFF2-40B4-BE49-F238E27FC236}">
                <a16:creationId xmlns:a16="http://schemas.microsoft.com/office/drawing/2014/main" id="{B95A6725-01DF-40D4-9359-F9B7429FE0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476875"/>
            <a:ext cx="6143625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575" b="0">
                <a:solidFill>
                  <a:srgbClr val="52616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lnSpc>
                <a:spcPct val="113000"/>
              </a:lnSpc>
              <a:buNone/>
              <a:defRPr sz="1575" b="0">
                <a:solidFill>
                  <a:srgbClr val="52616B"/>
                </a:solidFill>
                <a:latin typeface="Arial"/>
                <a:ea typeface="Arial"/>
                <a:cs typeface="Arial"/>
              </a:defRPr>
            </a:pPr>
            <a:r>
              <a:rPr sz="1575" b="0">
                <a:solidFill>
                  <a:srgbClr val="52616B"/>
                </a:solidFill>
                <a:latin typeface="Arial"/>
                <a:ea typeface="Arial"/>
                <a:cs typeface="Arial"/>
              </a:rPr>
              <a:t>Short on time? Stop after six answers.</a:t>
            </a:r>
          </a:p>
          <a:p xmlns:a="http://schemas.openxmlformats.org/drawingml/2006/main">
            <a:pPr algn="l">
              <a:lnSpc>
                <a:spcPct val="113000"/>
              </a:lnSpc>
              <a:buNone/>
              <a:defRPr sz="1575" b="0">
                <a:solidFill>
                  <a:srgbClr val="52616B"/>
                </a:solidFill>
                <a:latin typeface="Arial"/>
                <a:ea typeface="Arial"/>
                <a:cs typeface="Arial"/>
              </a:defRPr>
            </a:pPr>
            <a:r>
              <a:rPr sz="1575" b="0">
                <a:solidFill>
                  <a:srgbClr val="52616B"/>
                </a:solidFill>
                <a:latin typeface="Arial"/>
                <a:ea typeface="Arial"/>
                <a:cs typeface="Arial"/>
              </a:rPr>
              <a:t>A shorter test gives a wider estimated range.</a:t>
            </a:r>
          </a:p>
        </p:txBody>
      </p:sp>
      <p:pic>
        <p:nvPic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20F60C2-E01A-499C-B107-FB8076F78CB5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efd7c8961b54b35"/>
          <a:stretch xmlns:a="http://schemas.openxmlformats.org/drawingml/2006/main"/>
        </p:blipFill>
        <p:spPr>
          <a:xfrm xmlns:a="http://schemas.openxmlformats.org/drawingml/2006/main">
            <a:off x="8192539" y="1895475"/>
            <a:ext cx="2855422" cy="436245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5354280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A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SmartSAT">
            <a:extLst xmlns:a="http://schemas.openxmlformats.org/drawingml/2006/main">
              <a:ext uri="{FF2B5EF4-FFF2-40B4-BE49-F238E27FC236}">
                <a16:creationId xmlns:a16="http://schemas.microsoft.com/office/drawing/2014/main" id="{3CB6A5E3-96F5-4710-9D93-DD8F33779A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95275"/>
            <a:ext cx="6667500" cy="314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00" b="1">
                <a:solidFill>
                  <a:srgbClr val="132B4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lnSpc>
                <a:spcPct val="113000"/>
              </a:lnSpc>
              <a:buNone/>
              <a:defRPr sz="1800" b="1">
                <a:solidFill>
                  <a:srgbClr val="132B40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132B40"/>
                </a:solidFill>
                <a:latin typeface="Arial"/>
                <a:ea typeface="Arial"/>
                <a:cs typeface="Arial"/>
              </a:rPr>
              <a:t>SmartSAT</a:t>
            </a:r>
          </a:p>
        </p:txBody>
      </p:sp>
      <p:sp>
        <p:nvSpPr>
          <p:cNvPr id="2" name="PRODUCT &amp; SALES  06">
            <a:extLst xmlns:a="http://schemas.openxmlformats.org/drawingml/2006/main">
              <a:ext uri="{FF2B5EF4-FFF2-40B4-BE49-F238E27FC236}">
                <a16:creationId xmlns:a16="http://schemas.microsoft.com/office/drawing/2014/main" id="{5E8C9647-150C-401D-BDE4-29861CF863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0" y="342900"/>
            <a:ext cx="2667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125" b="0">
                <a:solidFill>
                  <a:srgbClr val="997B46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r">
              <a:lnSpc>
                <a:spcPct val="113000"/>
              </a:lnSpc>
              <a:buNone/>
              <a:defRPr sz="1125" b="0">
                <a:solidFill>
                  <a:srgbClr val="997B46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997B46"/>
                </a:solidFill>
                <a:latin typeface="Arial"/>
                <a:ea typeface="Arial"/>
                <a:cs typeface="Arial"/>
              </a:rPr>
              <a:t>PRODUCT &amp; SALES  06</a:t>
            </a:r>
          </a:p>
        </p:txBody>
      </p:sp>
      <p:sp>
        <p:nvSpPr>
          <p:cNvPr id="3" name="Digital SAT mock exams">
            <a:extLst xmlns:a="http://schemas.openxmlformats.org/drawingml/2006/main">
              <a:ext uri="{FF2B5EF4-FFF2-40B4-BE49-F238E27FC236}">
                <a16:creationId xmlns:a16="http://schemas.microsoft.com/office/drawing/2014/main" id="{3A43C909-877D-44C0-B548-D7664598C4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71550"/>
            <a:ext cx="109728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600" b="1">
                <a:solidFill>
                  <a:srgbClr val="132B4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lnSpc>
                <a:spcPct val="113000"/>
              </a:lnSpc>
              <a:buNone/>
              <a:defRPr sz="3600" b="1">
                <a:solidFill>
                  <a:srgbClr val="132B40"/>
                </a:solidFill>
                <a:latin typeface="Arial"/>
                <a:ea typeface="Arial"/>
                <a:cs typeface="Arial"/>
              </a:defRPr>
            </a:pPr>
            <a:r>
              <a:rPr sz="3600" b="1">
                <a:solidFill>
                  <a:srgbClr val="132B40"/>
                </a:solidFill>
                <a:latin typeface="Arial"/>
                <a:ea typeface="Arial"/>
                <a:cs typeface="Arial"/>
              </a:rPr>
              <a:t>Digital SAT mock exams</a:t>
            </a:r>
          </a:p>
        </p:txBody>
      </p:sp>
      <p:sp>
        <p:nvSpPr>
          <p:cNvPr id="4" name="smartsat.us">
            <a:extLst xmlns:a="http://schemas.openxmlformats.org/drawingml/2006/main">
              <a:ext uri="{FF2B5EF4-FFF2-40B4-BE49-F238E27FC236}">
                <a16:creationId xmlns:a16="http://schemas.microsoft.com/office/drawing/2014/main" id="{AC9A235A-092B-4CEC-85A7-F0FC99DF3E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91275"/>
            <a:ext cx="9525000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997B46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lnSpc>
                <a:spcPct val="113000"/>
              </a:lnSpc>
              <a:buNone/>
              <a:defRPr sz="1350" b="0">
                <a:solidFill>
                  <a:srgbClr val="997B46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997B46"/>
                </a:solidFill>
                <a:latin typeface="Arial"/>
                <a:ea typeface="Arial"/>
                <a:cs typeface="Arial"/>
              </a:rPr>
              <a:t>smartsat.us</a:t>
            </a:r>
          </a:p>
        </p:txBody>
      </p:sp>
      <p:sp>
        <p:nvSpPr>
          <p:cNvPr id="5" name="Practise Reading &amp; Writing and Math&#10;in t">
            <a:extLst xmlns:a="http://schemas.openxmlformats.org/drawingml/2006/main">
              <a:ext uri="{FF2B5EF4-FFF2-40B4-BE49-F238E27FC236}">
                <a16:creationId xmlns:a16="http://schemas.microsoft.com/office/drawing/2014/main" id="{EEA3A1A3-6861-4859-89E7-95DE5F14B5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266950"/>
            <a:ext cx="6000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52616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lnSpc>
                <a:spcPct val="113000"/>
              </a:lnSpc>
              <a:buNone/>
              <a:defRPr sz="2325" b="0">
                <a:solidFill>
                  <a:srgbClr val="52616B"/>
                </a:solidFill>
                <a:latin typeface="Arial"/>
                <a:ea typeface="Arial"/>
                <a:cs typeface="Arial"/>
              </a:defRPr>
            </a:pPr>
            <a:r>
              <a:rPr sz="2325" b="0">
                <a:solidFill>
                  <a:srgbClr val="52616B"/>
                </a:solidFill>
                <a:latin typeface="Arial"/>
                <a:ea typeface="Arial"/>
                <a:cs typeface="Arial"/>
              </a:rPr>
              <a:t>Practise Reading &amp; Writing and Math</a:t>
            </a:r>
          </a:p>
          <a:p xmlns:a="http://schemas.openxmlformats.org/drawingml/2006/main">
            <a:pPr algn="l">
              <a:lnSpc>
                <a:spcPct val="113000"/>
              </a:lnSpc>
              <a:buNone/>
              <a:defRPr sz="2325" b="0">
                <a:solidFill>
                  <a:srgbClr val="52616B"/>
                </a:solidFill>
                <a:latin typeface="Arial"/>
                <a:ea typeface="Arial"/>
                <a:cs typeface="Arial"/>
              </a:defRPr>
            </a:pPr>
            <a:r>
              <a:rPr sz="2325" b="0">
                <a:solidFill>
                  <a:srgbClr val="52616B"/>
                </a:solidFill>
                <a:latin typeface="Arial"/>
                <a:ea typeface="Arial"/>
                <a:cs typeface="Arial"/>
              </a:rPr>
              <a:t>in the Digital SAT format.</a:t>
            </a:r>
          </a:p>
        </p:txBody>
      </p:sp>
      <p:sp>
        <p:nvSpPr>
          <p:cNvPr id="6" name="A useful report after the test">
            <a:extLst xmlns:a="http://schemas.openxmlformats.org/drawingml/2006/main">
              <a:ext uri="{FF2B5EF4-FFF2-40B4-BE49-F238E27FC236}">
                <a16:creationId xmlns:a16="http://schemas.microsoft.com/office/drawing/2014/main" id="{20C4A0ED-220B-446A-AFCF-A971ECCF40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705225"/>
            <a:ext cx="59055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250" b="1">
                <a:solidFill>
                  <a:srgbClr val="132B4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lnSpc>
                <a:spcPct val="113000"/>
              </a:lnSpc>
              <a:buNone/>
              <a:defRPr sz="2250" b="1">
                <a:solidFill>
                  <a:srgbClr val="132B40"/>
                </a:solidFill>
                <a:latin typeface="Arial"/>
                <a:ea typeface="Arial"/>
                <a:cs typeface="Arial"/>
              </a:defRPr>
            </a:pPr>
            <a:r>
              <a:rPr sz="2250" b="1">
                <a:solidFill>
                  <a:srgbClr val="132B40"/>
                </a:solidFill>
                <a:latin typeface="Arial"/>
                <a:ea typeface="Arial"/>
                <a:cs typeface="Arial"/>
              </a:rPr>
              <a:t>A useful report after the test</a:t>
            </a:r>
          </a:p>
        </p:txBody>
      </p:sp>
      <p:sp>
        <p:nvSpPr>
          <p:cNvPr id="7" name="Review score estimates, performance&#10;and ">
            <a:extLst xmlns:a="http://schemas.openxmlformats.org/drawingml/2006/main">
              <a:ext uri="{FF2B5EF4-FFF2-40B4-BE49-F238E27FC236}">
                <a16:creationId xmlns:a16="http://schemas.microsoft.com/office/drawing/2014/main" id="{C5081BAD-4764-48EE-BCF8-B012725C71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267200"/>
            <a:ext cx="6000750" cy="1076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025" b="0">
                <a:solidFill>
                  <a:srgbClr val="52616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lnSpc>
                <a:spcPct val="113000"/>
              </a:lnSpc>
              <a:buNone/>
              <a:defRPr sz="2025" b="0">
                <a:solidFill>
                  <a:srgbClr val="52616B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52616B"/>
                </a:solidFill>
                <a:latin typeface="Arial"/>
                <a:ea typeface="Arial"/>
                <a:cs typeface="Arial"/>
              </a:rPr>
              <a:t>Review score estimates, performance</a:t>
            </a:r>
          </a:p>
          <a:p xmlns:a="http://schemas.openxmlformats.org/drawingml/2006/main">
            <a:pPr algn="l">
              <a:lnSpc>
                <a:spcPct val="113000"/>
              </a:lnSpc>
              <a:buNone/>
              <a:defRPr sz="2025" b="0">
                <a:solidFill>
                  <a:srgbClr val="52616B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52616B"/>
                </a:solidFill>
                <a:latin typeface="Arial"/>
                <a:ea typeface="Arial"/>
                <a:cs typeface="Arial"/>
              </a:rPr>
              <a:t>and missed concepts before the next session.</a:t>
            </a:r>
          </a:p>
        </p:txBody>
      </p:sp>
      <p:sp>
        <p:nvSpPr>
          <p:cNvPr id="8" name="SmartSAT is an independent preparation s">
            <a:extLst xmlns:a="http://schemas.openxmlformats.org/drawingml/2006/main">
              <a:ext uri="{FF2B5EF4-FFF2-40B4-BE49-F238E27FC236}">
                <a16:creationId xmlns:a16="http://schemas.microsoft.com/office/drawing/2014/main" id="{52A37ED4-E0F6-41E9-889E-33D470C973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686425"/>
            <a:ext cx="614362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425" b="0">
                <a:solidFill>
                  <a:srgbClr val="52616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lnSpc>
                <a:spcPct val="113000"/>
              </a:lnSpc>
              <a:buNone/>
              <a:defRPr sz="1425" b="0">
                <a:solidFill>
                  <a:srgbClr val="52616B"/>
                </a:solidFill>
                <a:latin typeface="Arial"/>
                <a:ea typeface="Arial"/>
                <a:cs typeface="Arial"/>
              </a:defRPr>
            </a:pPr>
            <a:r>
              <a:rPr sz="1425" b="0">
                <a:solidFill>
                  <a:srgbClr val="52616B"/>
                </a:solidFill>
                <a:latin typeface="Arial"/>
                <a:ea typeface="Arial"/>
                <a:cs typeface="Arial"/>
              </a:rPr>
              <a:t>SmartSAT is an independent preparation service.</a:t>
            </a:r>
          </a:p>
        </p:txBody>
      </p:sp>
      <p:pic>
        <p:nvPic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9063F7B-B8DD-400B-8C1D-A1F8ADEF15FF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184e4dc05954694"/>
          <a:srcRect xmlns:a="http://schemas.openxmlformats.org/drawingml/2006/main" l="7808" t="0" r="7808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7181850" y="2238375"/>
            <a:ext cx="4400550" cy="3476625"/>
          </a:xfrm>
          <a:prstGeom xmlns:a="http://schemas.openxmlformats.org/drawingml/2006/main" prst="rect">
            <a:avLst/>
          </a:prstGeom>
        </p:spPr>
      </p:pic>
      <p:sp>
        <p:nvSpPr>
          <p:cNvPr id="10" name="Illustrative scene">
            <a:extLst xmlns:a="http://schemas.openxmlformats.org/drawingml/2006/main">
              <a:ext uri="{FF2B5EF4-FFF2-40B4-BE49-F238E27FC236}">
                <a16:creationId xmlns:a16="http://schemas.microsoft.com/office/drawing/2014/main" id="{1F268123-4267-4AF7-A0C8-6F28155DEA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81850" y="5800725"/>
            <a:ext cx="44005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125" b="0">
                <a:solidFill>
                  <a:srgbClr val="52616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lnSpc>
                <a:spcPct val="113000"/>
              </a:lnSpc>
              <a:buNone/>
              <a:defRPr sz="1125" b="0">
                <a:solidFill>
                  <a:srgbClr val="52616B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52616B"/>
                </a:solidFill>
                <a:latin typeface="Arial"/>
                <a:ea typeface="Arial"/>
                <a:cs typeface="Arial"/>
              </a:rPr>
              <a:t>Illustrative scene</a:t>
            </a:r>
          </a:p>
        </p:txBody>
      </p:sp>
    </p:spTree>
    <p:extLst>
      <p:ext uri="{BB962C8B-B14F-4D97-AF65-F5344CB8AC3E}">
        <p14:creationId xmlns:p14="http://schemas.microsoft.com/office/powerpoint/2010/main" val="539984873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A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SmartSAT">
            <a:extLst xmlns:a="http://schemas.openxmlformats.org/drawingml/2006/main">
              <a:ext uri="{FF2B5EF4-FFF2-40B4-BE49-F238E27FC236}">
                <a16:creationId xmlns:a16="http://schemas.microsoft.com/office/drawing/2014/main" id="{36B571EB-F750-455F-A72E-8E237B6599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95275"/>
            <a:ext cx="6667500" cy="314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00" b="1">
                <a:solidFill>
                  <a:srgbClr val="132B4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lnSpc>
                <a:spcPct val="113000"/>
              </a:lnSpc>
              <a:buNone/>
              <a:defRPr sz="1800" b="1">
                <a:solidFill>
                  <a:srgbClr val="132B40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132B40"/>
                </a:solidFill>
                <a:latin typeface="Arial"/>
                <a:ea typeface="Arial"/>
                <a:cs typeface="Arial"/>
              </a:rPr>
              <a:t>SmartSAT</a:t>
            </a:r>
          </a:p>
        </p:txBody>
      </p:sp>
      <p:sp>
        <p:nvSpPr>
          <p:cNvPr id="2" name="PRODUCT &amp; SALES  07">
            <a:extLst xmlns:a="http://schemas.openxmlformats.org/drawingml/2006/main">
              <a:ext uri="{FF2B5EF4-FFF2-40B4-BE49-F238E27FC236}">
                <a16:creationId xmlns:a16="http://schemas.microsoft.com/office/drawing/2014/main" id="{1DCD55FA-ED4A-4B64-8B24-ED5C576B56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0" y="342900"/>
            <a:ext cx="2667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125" b="0">
                <a:solidFill>
                  <a:srgbClr val="997B46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r">
              <a:lnSpc>
                <a:spcPct val="113000"/>
              </a:lnSpc>
              <a:buNone/>
              <a:defRPr sz="1125" b="0">
                <a:solidFill>
                  <a:srgbClr val="997B46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997B46"/>
                </a:solidFill>
                <a:latin typeface="Arial"/>
                <a:ea typeface="Arial"/>
                <a:cs typeface="Arial"/>
              </a:rPr>
              <a:t>PRODUCT &amp; SALES  07</a:t>
            </a:r>
          </a:p>
        </p:txBody>
      </p:sp>
      <p:sp>
        <p:nvSpPr>
          <p:cNvPr id="3" name="AI help inside the mistake notebook">
            <a:extLst xmlns:a="http://schemas.openxmlformats.org/drawingml/2006/main">
              <a:ext uri="{FF2B5EF4-FFF2-40B4-BE49-F238E27FC236}">
                <a16:creationId xmlns:a16="http://schemas.microsoft.com/office/drawing/2014/main" id="{1AB5E36F-2B21-4BDB-88C3-C035727CED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71550"/>
            <a:ext cx="109728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600" b="1">
                <a:solidFill>
                  <a:srgbClr val="132B4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lnSpc>
                <a:spcPct val="113000"/>
              </a:lnSpc>
              <a:buNone/>
              <a:defRPr sz="3600" b="1">
                <a:solidFill>
                  <a:srgbClr val="132B40"/>
                </a:solidFill>
                <a:latin typeface="Arial"/>
                <a:ea typeface="Arial"/>
                <a:cs typeface="Arial"/>
              </a:defRPr>
            </a:pPr>
            <a:r>
              <a:rPr sz="3600" b="1">
                <a:solidFill>
                  <a:srgbClr val="132B40"/>
                </a:solidFill>
                <a:latin typeface="Arial"/>
                <a:ea typeface="Arial"/>
                <a:cs typeface="Arial"/>
              </a:rPr>
              <a:t>AI help inside the mistake notebook</a:t>
            </a:r>
          </a:p>
        </p:txBody>
      </p:sp>
      <p:sp>
        <p:nvSpPr>
          <p:cNvPr id="4" name="smartsat.us">
            <a:extLst xmlns:a="http://schemas.openxmlformats.org/drawingml/2006/main">
              <a:ext uri="{FF2B5EF4-FFF2-40B4-BE49-F238E27FC236}">
                <a16:creationId xmlns:a16="http://schemas.microsoft.com/office/drawing/2014/main" id="{7EA5DDDD-7C9B-4AB9-A22D-E1F13D32FF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91275"/>
            <a:ext cx="9525000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997B46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lnSpc>
                <a:spcPct val="113000"/>
              </a:lnSpc>
              <a:buNone/>
              <a:defRPr sz="1350" b="0">
                <a:solidFill>
                  <a:srgbClr val="997B46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997B46"/>
                </a:solidFill>
                <a:latin typeface="Arial"/>
                <a:ea typeface="Arial"/>
                <a:cs typeface="Arial"/>
              </a:rPr>
              <a:t>smartsat.us</a:t>
            </a:r>
          </a:p>
        </p:txBody>
      </p:sp>
      <p:sp>
        <p:nvSpPr>
          <p:cNvPr id="5" name="24×7">
            <a:extLst xmlns:a="http://schemas.openxmlformats.org/drawingml/2006/main">
              <a:ext uri="{FF2B5EF4-FFF2-40B4-BE49-F238E27FC236}">
                <a16:creationId xmlns:a16="http://schemas.microsoft.com/office/drawing/2014/main" id="{A4F36798-B27E-4CDF-973E-50741FF9F2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124075"/>
            <a:ext cx="5905500" cy="733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4650" b="1">
                <a:solidFill>
                  <a:srgbClr val="997B46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lnSpc>
                <a:spcPct val="113000"/>
              </a:lnSpc>
              <a:buNone/>
              <a:defRPr sz="4650" b="1">
                <a:solidFill>
                  <a:srgbClr val="997B46"/>
                </a:solidFill>
                <a:latin typeface="Arial"/>
                <a:ea typeface="Arial"/>
                <a:cs typeface="Arial"/>
              </a:defRPr>
            </a:pPr>
            <a:r>
              <a:rPr sz="4650" b="1">
                <a:solidFill>
                  <a:srgbClr val="997B46"/>
                </a:solidFill>
                <a:latin typeface="Arial"/>
                <a:ea typeface="Arial"/>
                <a:cs typeface="Arial"/>
              </a:rPr>
              <a:t>24×7</a:t>
            </a:r>
          </a:p>
        </p:txBody>
      </p:sp>
      <p:sp>
        <p:nvSpPr>
          <p:cNvPr id="6" name="One-to-one explanations&#10;for the mistakes">
            <a:extLst xmlns:a="http://schemas.openxmlformats.org/drawingml/2006/main">
              <a:ext uri="{FF2B5EF4-FFF2-40B4-BE49-F238E27FC236}">
                <a16:creationId xmlns:a16="http://schemas.microsoft.com/office/drawing/2014/main" id="{E5FB9AA1-2F33-48E0-A03B-4D8B83026F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0"/>
            <a:ext cx="590550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250" b="0">
                <a:solidFill>
                  <a:srgbClr val="52616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lnSpc>
                <a:spcPct val="113000"/>
              </a:lnSpc>
              <a:buNone/>
              <a:defRPr sz="2250" b="0">
                <a:solidFill>
                  <a:srgbClr val="52616B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52616B"/>
                </a:solidFill>
                <a:latin typeface="Arial"/>
                <a:ea typeface="Arial"/>
                <a:cs typeface="Arial"/>
              </a:rPr>
              <a:t>One-to-one explanations</a:t>
            </a:r>
          </a:p>
          <a:p xmlns:a="http://schemas.openxmlformats.org/drawingml/2006/main">
            <a:pPr algn="l">
              <a:lnSpc>
                <a:spcPct val="113000"/>
              </a:lnSpc>
              <a:buNone/>
              <a:defRPr sz="2250" b="0">
                <a:solidFill>
                  <a:srgbClr val="52616B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52616B"/>
                </a:solidFill>
                <a:latin typeface="Arial"/>
                <a:ea typeface="Arial"/>
                <a:cs typeface="Arial"/>
              </a:rPr>
              <a:t>for the mistakes you need to fix.</a:t>
            </a:r>
          </a:p>
        </p:txBody>
      </p:sp>
      <p:sp>
        <p:nvSpPr>
          <p:cNvPr id="7" name="Review. Explain. Practise again.">
            <a:extLst xmlns:a="http://schemas.openxmlformats.org/drawingml/2006/main">
              <a:ext uri="{FF2B5EF4-FFF2-40B4-BE49-F238E27FC236}">
                <a16:creationId xmlns:a16="http://schemas.microsoft.com/office/drawing/2014/main" id="{7D51B178-DFBF-4E2E-8D78-0E21C10E93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400550"/>
            <a:ext cx="59055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250" b="1">
                <a:solidFill>
                  <a:srgbClr val="132B4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lnSpc>
                <a:spcPct val="113000"/>
              </a:lnSpc>
              <a:buNone/>
              <a:defRPr sz="2250" b="1">
                <a:solidFill>
                  <a:srgbClr val="132B40"/>
                </a:solidFill>
                <a:latin typeface="Arial"/>
                <a:ea typeface="Arial"/>
                <a:cs typeface="Arial"/>
              </a:defRPr>
            </a:pPr>
            <a:r>
              <a:rPr sz="2250" b="1">
                <a:solidFill>
                  <a:srgbClr val="132B40"/>
                </a:solidFill>
                <a:latin typeface="Arial"/>
                <a:ea typeface="Arial"/>
                <a:cs typeface="Arial"/>
              </a:rPr>
              <a:t>Review. Explain. Practise again.</a:t>
            </a:r>
          </a:p>
        </p:txBody>
      </p:sp>
      <p:sp>
        <p:nvSpPr>
          <p:cNvPr id="8" name="Build understanding with related questio">
            <a:extLst xmlns:a="http://schemas.openxmlformats.org/drawingml/2006/main">
              <a:ext uri="{FF2B5EF4-FFF2-40B4-BE49-F238E27FC236}">
                <a16:creationId xmlns:a16="http://schemas.microsoft.com/office/drawing/2014/main" id="{3460EE7A-1539-447A-B9C1-7F987D3158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81575"/>
            <a:ext cx="6143625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025" b="0">
                <a:solidFill>
                  <a:srgbClr val="52616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lnSpc>
                <a:spcPct val="113000"/>
              </a:lnSpc>
              <a:buNone/>
              <a:defRPr sz="2025" b="0">
                <a:solidFill>
                  <a:srgbClr val="52616B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52616B"/>
                </a:solidFill>
                <a:latin typeface="Arial"/>
                <a:ea typeface="Arial"/>
                <a:cs typeface="Arial"/>
              </a:rPr>
              <a:t>Build understanding with related questions.</a:t>
            </a:r>
          </a:p>
          <a:p xmlns:a="http://schemas.openxmlformats.org/drawingml/2006/main">
            <a:pPr algn="l">
              <a:lnSpc>
                <a:spcPct val="113000"/>
              </a:lnSpc>
              <a:buNone/>
              <a:defRPr sz="2025" b="0">
                <a:solidFill>
                  <a:srgbClr val="52616B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52616B"/>
                </a:solidFill>
                <a:latin typeface="Arial"/>
                <a:ea typeface="Arial"/>
                <a:cs typeface="Arial"/>
              </a:rPr>
              <a:t>Three correct answers in a row mark mastery.</a:t>
            </a:r>
          </a:p>
        </p:txBody>
      </p:sp>
      <p:pic>
        <p:nvPic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864271E-91A0-4CE1-A6F5-2FEB8F17EC12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dd72cc8efa54921"/>
          <a:srcRect xmlns:a="http://schemas.openxmlformats.org/drawingml/2006/main" l="7808" t="0" r="7808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7181850" y="2238375"/>
            <a:ext cx="4400550" cy="3476625"/>
          </a:xfrm>
          <a:prstGeom xmlns:a="http://schemas.openxmlformats.org/drawingml/2006/main" prst="rect">
            <a:avLst/>
          </a:prstGeom>
        </p:spPr>
      </p:pic>
      <p:sp>
        <p:nvSpPr>
          <p:cNvPr id="10" name="Illustrative scene">
            <a:extLst xmlns:a="http://schemas.openxmlformats.org/drawingml/2006/main">
              <a:ext uri="{FF2B5EF4-FFF2-40B4-BE49-F238E27FC236}">
                <a16:creationId xmlns:a16="http://schemas.microsoft.com/office/drawing/2014/main" id="{6360232F-27EE-44C7-8812-F2850EC919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81850" y="5800725"/>
            <a:ext cx="44005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125" b="0">
                <a:solidFill>
                  <a:srgbClr val="52616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lnSpc>
                <a:spcPct val="113000"/>
              </a:lnSpc>
              <a:buNone/>
              <a:defRPr sz="1125" b="0">
                <a:solidFill>
                  <a:srgbClr val="52616B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52616B"/>
                </a:solidFill>
                <a:latin typeface="Arial"/>
                <a:ea typeface="Arial"/>
                <a:cs typeface="Arial"/>
              </a:rPr>
              <a:t>Illustrative scene</a:t>
            </a:r>
          </a:p>
        </p:txBody>
      </p:sp>
    </p:spTree>
    <p:extLst>
      <p:ext uri="{BB962C8B-B14F-4D97-AF65-F5344CB8AC3E}">
        <p14:creationId xmlns:p14="http://schemas.microsoft.com/office/powerpoint/2010/main" val="372971443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A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SmartSAT">
            <a:extLst xmlns:a="http://schemas.openxmlformats.org/drawingml/2006/main">
              <a:ext uri="{FF2B5EF4-FFF2-40B4-BE49-F238E27FC236}">
                <a16:creationId xmlns:a16="http://schemas.microsoft.com/office/drawing/2014/main" id="{02B4AF6C-56EE-4919-80E6-8431D667EC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95275"/>
            <a:ext cx="6667500" cy="314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00" b="1">
                <a:solidFill>
                  <a:srgbClr val="132B4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lnSpc>
                <a:spcPct val="113000"/>
              </a:lnSpc>
              <a:buNone/>
              <a:defRPr sz="1800" b="1">
                <a:solidFill>
                  <a:srgbClr val="132B40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132B40"/>
                </a:solidFill>
                <a:latin typeface="Arial"/>
                <a:ea typeface="Arial"/>
                <a:cs typeface="Arial"/>
              </a:rPr>
              <a:t>SmartSAT</a:t>
            </a:r>
          </a:p>
        </p:txBody>
      </p:sp>
      <p:sp>
        <p:nvSpPr>
          <p:cNvPr id="2" name="PRODUCT &amp; SALES  08">
            <a:extLst xmlns:a="http://schemas.openxmlformats.org/drawingml/2006/main">
              <a:ext uri="{FF2B5EF4-FFF2-40B4-BE49-F238E27FC236}">
                <a16:creationId xmlns:a16="http://schemas.microsoft.com/office/drawing/2014/main" id="{8A5BEF9B-445F-4036-8299-7CEB01DBCB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0" y="342900"/>
            <a:ext cx="2667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125" b="0">
                <a:solidFill>
                  <a:srgbClr val="997B46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r">
              <a:lnSpc>
                <a:spcPct val="113000"/>
              </a:lnSpc>
              <a:buNone/>
              <a:defRPr sz="1125" b="0">
                <a:solidFill>
                  <a:srgbClr val="997B46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997B46"/>
                </a:solidFill>
                <a:latin typeface="Arial"/>
                <a:ea typeface="Arial"/>
                <a:cs typeface="Arial"/>
              </a:rPr>
              <a:t>PRODUCT &amp; SALES  08</a:t>
            </a:r>
          </a:p>
        </p:txBody>
      </p:sp>
      <p:sp>
        <p:nvSpPr>
          <p:cNvPr id="3" name="SAT vocabulary practice">
            <a:extLst xmlns:a="http://schemas.openxmlformats.org/drawingml/2006/main">
              <a:ext uri="{FF2B5EF4-FFF2-40B4-BE49-F238E27FC236}">
                <a16:creationId xmlns:a16="http://schemas.microsoft.com/office/drawing/2014/main" id="{F2925B65-4744-474A-B338-B75378085C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71550"/>
            <a:ext cx="109728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600" b="1">
                <a:solidFill>
                  <a:srgbClr val="132B4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lnSpc>
                <a:spcPct val="113000"/>
              </a:lnSpc>
              <a:buNone/>
              <a:defRPr sz="3600" b="1">
                <a:solidFill>
                  <a:srgbClr val="132B40"/>
                </a:solidFill>
                <a:latin typeface="Arial"/>
                <a:ea typeface="Arial"/>
                <a:cs typeface="Arial"/>
              </a:defRPr>
            </a:pPr>
            <a:r>
              <a:rPr sz="3600" b="1">
                <a:solidFill>
                  <a:srgbClr val="132B40"/>
                </a:solidFill>
                <a:latin typeface="Arial"/>
                <a:ea typeface="Arial"/>
                <a:cs typeface="Arial"/>
              </a:rPr>
              <a:t>SAT vocabulary practice</a:t>
            </a:r>
          </a:p>
        </p:txBody>
      </p:sp>
      <p:sp>
        <p:nvSpPr>
          <p:cNvPr id="4" name="smartsat.us">
            <a:extLst xmlns:a="http://schemas.openxmlformats.org/drawingml/2006/main">
              <a:ext uri="{FF2B5EF4-FFF2-40B4-BE49-F238E27FC236}">
                <a16:creationId xmlns:a16="http://schemas.microsoft.com/office/drawing/2014/main" id="{AE2D921A-1CDC-4DBB-9F13-2971CE54A0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91275"/>
            <a:ext cx="9525000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997B46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lnSpc>
                <a:spcPct val="113000"/>
              </a:lnSpc>
              <a:buNone/>
              <a:defRPr sz="1350" b="0">
                <a:solidFill>
                  <a:srgbClr val="997B46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997B46"/>
                </a:solidFill>
                <a:latin typeface="Arial"/>
                <a:ea typeface="Arial"/>
                <a:cs typeface="Arial"/>
              </a:rPr>
              <a:t>smartsat.us</a:t>
            </a:r>
          </a:p>
        </p:txBody>
      </p:sp>
      <p:sp>
        <p:nvSpPr>
          <p:cNvPr id="5" name="3,200 words">
            <a:extLst xmlns:a="http://schemas.openxmlformats.org/drawingml/2006/main">
              <a:ext uri="{FF2B5EF4-FFF2-40B4-BE49-F238E27FC236}">
                <a16:creationId xmlns:a16="http://schemas.microsoft.com/office/drawing/2014/main" id="{A2580169-A0CC-401D-83E6-A61D6660AB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124075"/>
            <a:ext cx="6143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4500" b="1">
                <a:solidFill>
                  <a:srgbClr val="997B46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lnSpc>
                <a:spcPct val="113000"/>
              </a:lnSpc>
              <a:buNone/>
              <a:defRPr sz="4500" b="1">
                <a:solidFill>
                  <a:srgbClr val="997B46"/>
                </a:solidFill>
                <a:latin typeface="Arial"/>
                <a:ea typeface="Arial"/>
                <a:cs typeface="Arial"/>
              </a:defRPr>
            </a:pPr>
            <a:r>
              <a:rPr sz="4500" b="1">
                <a:solidFill>
                  <a:srgbClr val="997B46"/>
                </a:solidFill>
                <a:latin typeface="Arial"/>
                <a:ea typeface="Arial"/>
                <a:cs typeface="Arial"/>
              </a:rPr>
              <a:t>3,200 words</a:t>
            </a:r>
          </a:p>
        </p:txBody>
      </p:sp>
      <p:sp>
        <p:nvSpPr>
          <p:cNvPr id="6" name="Structured practice for stronger&#10;reading">
            <a:extLst xmlns:a="http://schemas.openxmlformats.org/drawingml/2006/main">
              <a:ext uri="{FF2B5EF4-FFF2-40B4-BE49-F238E27FC236}">
                <a16:creationId xmlns:a16="http://schemas.microsoft.com/office/drawing/2014/main" id="{79EA763E-2D0C-455F-A7DA-62E9CE73FD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0"/>
            <a:ext cx="6048375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250" b="0">
                <a:solidFill>
                  <a:srgbClr val="52616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lnSpc>
                <a:spcPct val="113000"/>
              </a:lnSpc>
              <a:buNone/>
              <a:defRPr sz="2250" b="0">
                <a:solidFill>
                  <a:srgbClr val="52616B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52616B"/>
                </a:solidFill>
                <a:latin typeface="Arial"/>
                <a:ea typeface="Arial"/>
                <a:cs typeface="Arial"/>
              </a:rPr>
              <a:t>Structured practice for stronger</a:t>
            </a:r>
          </a:p>
          <a:p xmlns:a="http://schemas.openxmlformats.org/drawingml/2006/main">
            <a:pPr algn="l">
              <a:lnSpc>
                <a:spcPct val="113000"/>
              </a:lnSpc>
              <a:buNone/>
              <a:defRPr sz="2250" b="0">
                <a:solidFill>
                  <a:srgbClr val="52616B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52616B"/>
                </a:solidFill>
                <a:latin typeface="Arial"/>
                <a:ea typeface="Arial"/>
                <a:cs typeface="Arial"/>
              </a:rPr>
              <a:t>reading and writing foundations.</a:t>
            </a:r>
          </a:p>
        </p:txBody>
      </p:sp>
      <p:sp>
        <p:nvSpPr>
          <p:cNvPr id="7" name="A repeatable daily routine">
            <a:extLst xmlns:a="http://schemas.openxmlformats.org/drawingml/2006/main">
              <a:ext uri="{FF2B5EF4-FFF2-40B4-BE49-F238E27FC236}">
                <a16:creationId xmlns:a16="http://schemas.microsoft.com/office/drawing/2014/main" id="{E77412AA-D267-4607-9337-6B048AEDC1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476750"/>
            <a:ext cx="59055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250" b="1">
                <a:solidFill>
                  <a:srgbClr val="132B4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lnSpc>
                <a:spcPct val="113000"/>
              </a:lnSpc>
              <a:buNone/>
              <a:defRPr sz="2250" b="1">
                <a:solidFill>
                  <a:srgbClr val="132B40"/>
                </a:solidFill>
                <a:latin typeface="Arial"/>
                <a:ea typeface="Arial"/>
                <a:cs typeface="Arial"/>
              </a:defRPr>
            </a:pPr>
            <a:r>
              <a:rPr sz="2250" b="1">
                <a:solidFill>
                  <a:srgbClr val="132B40"/>
                </a:solidFill>
                <a:latin typeface="Arial"/>
                <a:ea typeface="Arial"/>
                <a:cs typeface="Arial"/>
              </a:rPr>
              <a:t>A repeatable daily routine</a:t>
            </a:r>
          </a:p>
        </p:txBody>
      </p:sp>
      <p:sp>
        <p:nvSpPr>
          <p:cNvPr id="8" name="Review words in context.&#10;Practise recall">
            <a:extLst xmlns:a="http://schemas.openxmlformats.org/drawingml/2006/main">
              <a:ext uri="{FF2B5EF4-FFF2-40B4-BE49-F238E27FC236}">
                <a16:creationId xmlns:a16="http://schemas.microsoft.com/office/drawing/2014/main" id="{7A905144-C9EB-4AF6-8C53-E7481D7787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038725"/>
            <a:ext cx="6143625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025" b="0">
                <a:solidFill>
                  <a:srgbClr val="52616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lnSpc>
                <a:spcPct val="113000"/>
              </a:lnSpc>
              <a:buNone/>
              <a:defRPr sz="2025" b="0">
                <a:solidFill>
                  <a:srgbClr val="52616B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52616B"/>
                </a:solidFill>
                <a:latin typeface="Arial"/>
                <a:ea typeface="Arial"/>
                <a:cs typeface="Arial"/>
              </a:rPr>
              <a:t>Review words in context.</a:t>
            </a:r>
          </a:p>
          <a:p xmlns:a="http://schemas.openxmlformats.org/drawingml/2006/main">
            <a:pPr algn="l">
              <a:lnSpc>
                <a:spcPct val="113000"/>
              </a:lnSpc>
              <a:buNone/>
              <a:defRPr sz="2025" b="0">
                <a:solidFill>
                  <a:srgbClr val="52616B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52616B"/>
                </a:solidFill>
                <a:latin typeface="Arial"/>
                <a:ea typeface="Arial"/>
                <a:cs typeface="Arial"/>
              </a:rPr>
              <a:t>Practise recall and track vocabulary progress.</a:t>
            </a:r>
          </a:p>
        </p:txBody>
      </p:sp>
      <p:pic>
        <p:nvPic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997B78D-9F64-44BC-87CF-42A280AEAB16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178f094dcb841d1"/>
          <a:srcRect xmlns:a="http://schemas.openxmlformats.org/drawingml/2006/main" l="7808" t="0" r="7808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7181850" y="2238375"/>
            <a:ext cx="4400550" cy="3476625"/>
          </a:xfrm>
          <a:prstGeom xmlns:a="http://schemas.openxmlformats.org/drawingml/2006/main" prst="rect">
            <a:avLst/>
          </a:prstGeom>
        </p:spPr>
      </p:pic>
      <p:sp>
        <p:nvSpPr>
          <p:cNvPr id="10" name="Illustrative scene">
            <a:extLst xmlns:a="http://schemas.openxmlformats.org/drawingml/2006/main">
              <a:ext uri="{FF2B5EF4-FFF2-40B4-BE49-F238E27FC236}">
                <a16:creationId xmlns:a16="http://schemas.microsoft.com/office/drawing/2014/main" id="{78DDDA05-EDF2-4282-A234-422571A449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81850" y="5800725"/>
            <a:ext cx="44005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125" b="0">
                <a:solidFill>
                  <a:srgbClr val="52616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lnSpc>
                <a:spcPct val="113000"/>
              </a:lnSpc>
              <a:buNone/>
              <a:defRPr sz="1125" b="0">
                <a:solidFill>
                  <a:srgbClr val="52616B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52616B"/>
                </a:solidFill>
                <a:latin typeface="Arial"/>
                <a:ea typeface="Arial"/>
                <a:cs typeface="Arial"/>
              </a:rPr>
              <a:t>Illustrative scene</a:t>
            </a:r>
          </a:p>
        </p:txBody>
      </p:sp>
    </p:spTree>
    <p:extLst>
      <p:ext uri="{BB962C8B-B14F-4D97-AF65-F5344CB8AC3E}">
        <p14:creationId xmlns:p14="http://schemas.microsoft.com/office/powerpoint/2010/main" val="458054490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A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SmartSAT">
            <a:extLst xmlns:a="http://schemas.openxmlformats.org/drawingml/2006/main">
              <a:ext uri="{FF2B5EF4-FFF2-40B4-BE49-F238E27FC236}">
                <a16:creationId xmlns:a16="http://schemas.microsoft.com/office/drawing/2014/main" id="{D14E8F0A-9C10-4050-BDF2-F0FBDAB67C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95275"/>
            <a:ext cx="6667500" cy="314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00" b="1">
                <a:solidFill>
                  <a:srgbClr val="132B4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lnSpc>
                <a:spcPct val="113000"/>
              </a:lnSpc>
              <a:buNone/>
              <a:defRPr sz="1800" b="1">
                <a:solidFill>
                  <a:srgbClr val="132B40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132B40"/>
                </a:solidFill>
                <a:latin typeface="Arial"/>
                <a:ea typeface="Arial"/>
                <a:cs typeface="Arial"/>
              </a:rPr>
              <a:t>SmartSAT</a:t>
            </a:r>
          </a:p>
        </p:txBody>
      </p:sp>
      <p:sp>
        <p:nvSpPr>
          <p:cNvPr id="2" name="PRODUCT &amp; SALES  09">
            <a:extLst xmlns:a="http://schemas.openxmlformats.org/drawingml/2006/main">
              <a:ext uri="{FF2B5EF4-FFF2-40B4-BE49-F238E27FC236}">
                <a16:creationId xmlns:a16="http://schemas.microsoft.com/office/drawing/2014/main" id="{ACC25665-ECF4-4B47-B14A-8CE2F1BF77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0" y="342900"/>
            <a:ext cx="2667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125" b="0">
                <a:solidFill>
                  <a:srgbClr val="997B46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r">
              <a:lnSpc>
                <a:spcPct val="113000"/>
              </a:lnSpc>
              <a:buNone/>
              <a:defRPr sz="1125" b="0">
                <a:solidFill>
                  <a:srgbClr val="997B46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997B46"/>
                </a:solidFill>
                <a:latin typeface="Arial"/>
                <a:ea typeface="Arial"/>
                <a:cs typeface="Arial"/>
              </a:rPr>
              <a:t>PRODUCT &amp; SALES  09</a:t>
            </a:r>
          </a:p>
        </p:txBody>
      </p:sp>
      <p:sp>
        <p:nvSpPr>
          <p:cNvPr id="3" name="Support for families and teaching teams">
            <a:extLst xmlns:a="http://schemas.openxmlformats.org/drawingml/2006/main">
              <a:ext uri="{FF2B5EF4-FFF2-40B4-BE49-F238E27FC236}">
                <a16:creationId xmlns:a16="http://schemas.microsoft.com/office/drawing/2014/main" id="{40DB9183-9034-446B-820B-E8192FB088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71550"/>
            <a:ext cx="109728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600" b="1">
                <a:solidFill>
                  <a:srgbClr val="132B4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lnSpc>
                <a:spcPct val="113000"/>
              </a:lnSpc>
              <a:buNone/>
              <a:defRPr sz="3600" b="1">
                <a:solidFill>
                  <a:srgbClr val="132B40"/>
                </a:solidFill>
                <a:latin typeface="Arial"/>
                <a:ea typeface="Arial"/>
                <a:cs typeface="Arial"/>
              </a:defRPr>
            </a:pPr>
            <a:r>
              <a:rPr sz="3600" b="1">
                <a:solidFill>
                  <a:srgbClr val="132B40"/>
                </a:solidFill>
                <a:latin typeface="Arial"/>
                <a:ea typeface="Arial"/>
                <a:cs typeface="Arial"/>
              </a:rPr>
              <a:t>Support for families and teaching teams</a:t>
            </a:r>
          </a:p>
        </p:txBody>
      </p:sp>
      <p:sp>
        <p:nvSpPr>
          <p:cNvPr id="4" name="smartsat.us">
            <a:extLst xmlns:a="http://schemas.openxmlformats.org/drawingml/2006/main">
              <a:ext uri="{FF2B5EF4-FFF2-40B4-BE49-F238E27FC236}">
                <a16:creationId xmlns:a16="http://schemas.microsoft.com/office/drawing/2014/main" id="{39458F11-5FE0-4032-8F24-83F4A718A3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91275"/>
            <a:ext cx="9525000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997B46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lnSpc>
                <a:spcPct val="113000"/>
              </a:lnSpc>
              <a:buNone/>
              <a:defRPr sz="1350" b="0">
                <a:solidFill>
                  <a:srgbClr val="997B46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997B46"/>
                </a:solidFill>
                <a:latin typeface="Arial"/>
                <a:ea typeface="Arial"/>
                <a:cs typeface="Arial"/>
              </a:rPr>
              <a:t>smartsat.us</a:t>
            </a:r>
          </a:p>
        </p:txBody>
      </p:sp>
      <p:sp>
        <p:nvSpPr>
          <p:cNvPr id="5" name="Parents">
            <a:extLst xmlns:a="http://schemas.openxmlformats.org/drawingml/2006/main">
              <a:ext uri="{FF2B5EF4-FFF2-40B4-BE49-F238E27FC236}">
                <a16:creationId xmlns:a16="http://schemas.microsoft.com/office/drawing/2014/main" id="{29BEF535-816F-4078-AFB2-2189C2859E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238375"/>
            <a:ext cx="59055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400" b="1">
                <a:solidFill>
                  <a:srgbClr val="132B4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lnSpc>
                <a:spcPct val="113000"/>
              </a:lnSpc>
              <a:buNone/>
              <a:defRPr sz="2400" b="1">
                <a:solidFill>
                  <a:srgbClr val="132B40"/>
                </a:solidFill>
                <a:latin typeface="Arial"/>
                <a:ea typeface="Arial"/>
                <a:cs typeface="Arial"/>
              </a:defRPr>
            </a:pPr>
            <a:r>
              <a:rPr sz="2400" b="1">
                <a:solidFill>
                  <a:srgbClr val="132B40"/>
                </a:solidFill>
                <a:latin typeface="Arial"/>
                <a:ea typeface="Arial"/>
                <a:cs typeface="Arial"/>
              </a:rPr>
              <a:t>Parents</a:t>
            </a:r>
          </a:p>
        </p:txBody>
      </p:sp>
      <p:sp>
        <p:nvSpPr>
          <p:cNvPr id="6" name="View authorized learning progress,&#10;recen">
            <a:extLst xmlns:a="http://schemas.openxmlformats.org/drawingml/2006/main">
              <a:ext uri="{FF2B5EF4-FFF2-40B4-BE49-F238E27FC236}">
                <a16:creationId xmlns:a16="http://schemas.microsoft.com/office/drawing/2014/main" id="{F8D1301E-9C78-4972-9E1F-C2B4D0B49E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819400"/>
            <a:ext cx="619125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00" b="0">
                <a:solidFill>
                  <a:srgbClr val="52616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lnSpc>
                <a:spcPct val="113000"/>
              </a:lnSpc>
              <a:buNone/>
              <a:defRPr sz="2100" b="0">
                <a:solidFill>
                  <a:srgbClr val="52616B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52616B"/>
                </a:solidFill>
                <a:latin typeface="Arial"/>
                <a:ea typeface="Arial"/>
                <a:cs typeface="Arial"/>
              </a:rPr>
              <a:t>View authorized learning progress,</a:t>
            </a:r>
          </a:p>
          <a:p xmlns:a="http://schemas.openxmlformats.org/drawingml/2006/main">
            <a:pPr algn="l">
              <a:lnSpc>
                <a:spcPct val="113000"/>
              </a:lnSpc>
              <a:buNone/>
              <a:defRPr sz="2100" b="0">
                <a:solidFill>
                  <a:srgbClr val="52616B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52616B"/>
                </a:solidFill>
                <a:latin typeface="Arial"/>
                <a:ea typeface="Arial"/>
                <a:cs typeface="Arial"/>
              </a:rPr>
              <a:t>recent activity and the target score gap.</a:t>
            </a:r>
          </a:p>
        </p:txBody>
      </p:sp>
      <p:sp>
        <p:nvSpPr>
          <p:cNvPr id="7" name="Teachers and preparation institutions">
            <a:extLst xmlns:a="http://schemas.openxmlformats.org/drawingml/2006/main">
              <a:ext uri="{FF2B5EF4-FFF2-40B4-BE49-F238E27FC236}">
                <a16:creationId xmlns:a16="http://schemas.microsoft.com/office/drawing/2014/main" id="{E217528E-3F27-4060-906B-8B34B968A5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248150"/>
            <a:ext cx="6191250" cy="733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75" b="1">
                <a:solidFill>
                  <a:srgbClr val="132B4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lnSpc>
                <a:spcPct val="113000"/>
              </a:lnSpc>
              <a:buNone/>
              <a:defRPr sz="2175" b="1">
                <a:solidFill>
                  <a:srgbClr val="132B40"/>
                </a:solidFill>
                <a:latin typeface="Arial"/>
                <a:ea typeface="Arial"/>
                <a:cs typeface="Arial"/>
              </a:defRPr>
            </a:pPr>
            <a:r>
              <a:rPr sz="2175" b="1">
                <a:solidFill>
                  <a:srgbClr val="132B40"/>
                </a:solidFill>
                <a:latin typeface="Arial"/>
                <a:ea typeface="Arial"/>
                <a:cs typeface="Arial"/>
              </a:rPr>
              <a:t>Teachers and preparation institutions</a:t>
            </a:r>
          </a:p>
        </p:txBody>
      </p:sp>
      <p:sp>
        <p:nvSpPr>
          <p:cNvPr id="8" name="Discuss the product in a demonstration.&#10;">
            <a:extLst xmlns:a="http://schemas.openxmlformats.org/drawingml/2006/main">
              <a:ext uri="{FF2B5EF4-FFF2-40B4-BE49-F238E27FC236}">
                <a16:creationId xmlns:a16="http://schemas.microsoft.com/office/drawing/2014/main" id="{99286C2A-7C3E-44D7-9329-62786454EB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095875"/>
            <a:ext cx="61912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025" b="0">
                <a:solidFill>
                  <a:srgbClr val="52616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lnSpc>
                <a:spcPct val="113000"/>
              </a:lnSpc>
              <a:buNone/>
              <a:defRPr sz="2025" b="0">
                <a:solidFill>
                  <a:srgbClr val="52616B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52616B"/>
                </a:solidFill>
                <a:latin typeface="Arial"/>
                <a:ea typeface="Arial"/>
                <a:cs typeface="Arial"/>
              </a:rPr>
              <a:t>Discuss the product in a demonstration.</a:t>
            </a:r>
          </a:p>
          <a:p xmlns:a="http://schemas.openxmlformats.org/drawingml/2006/main">
            <a:pPr algn="l">
              <a:lnSpc>
                <a:spcPct val="113000"/>
              </a:lnSpc>
              <a:buNone/>
              <a:defRPr sz="2025" b="0">
                <a:solidFill>
                  <a:srgbClr val="52616B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52616B"/>
                </a:solidFill>
                <a:latin typeface="Arial"/>
                <a:ea typeface="Arial"/>
                <a:cs typeface="Arial"/>
              </a:rPr>
              <a:t>Explore how practice can complement teaching.</a:t>
            </a:r>
          </a:p>
        </p:txBody>
      </p:sp>
      <p:pic>
        <p:nvPic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6737006-6FEC-4F5C-A3D6-C73FADEA27F3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a88863c18194757"/>
          <a:srcRect xmlns:a="http://schemas.openxmlformats.org/drawingml/2006/main" l="8286" t="0" r="8286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7410450" y="2333625"/>
            <a:ext cx="4171950" cy="3333750"/>
          </a:xfrm>
          <a:prstGeom xmlns:a="http://schemas.openxmlformats.org/drawingml/2006/main" prst="rect">
            <a:avLst/>
          </a:prstGeom>
        </p:spPr>
      </p:pic>
      <p:sp>
        <p:nvSpPr>
          <p:cNvPr id="10" name="Illustrative scene">
            <a:extLst xmlns:a="http://schemas.openxmlformats.org/drawingml/2006/main">
              <a:ext uri="{FF2B5EF4-FFF2-40B4-BE49-F238E27FC236}">
                <a16:creationId xmlns:a16="http://schemas.microsoft.com/office/drawing/2014/main" id="{0266FAE4-D6E7-4BA5-B398-A48C4E0DE4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10450" y="5753100"/>
            <a:ext cx="41719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125" b="0">
                <a:solidFill>
                  <a:srgbClr val="52616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lnSpc>
                <a:spcPct val="113000"/>
              </a:lnSpc>
              <a:buNone/>
              <a:defRPr sz="1125" b="0">
                <a:solidFill>
                  <a:srgbClr val="52616B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52616B"/>
                </a:solidFill>
                <a:latin typeface="Arial"/>
                <a:ea typeface="Arial"/>
                <a:cs typeface="Arial"/>
              </a:rPr>
              <a:t>Illustrative scene</a:t>
            </a:r>
          </a:p>
        </p:txBody>
      </p:sp>
    </p:spTree>
    <p:extLst>
      <p:ext uri="{BB962C8B-B14F-4D97-AF65-F5344CB8AC3E}">
        <p14:creationId xmlns:p14="http://schemas.microsoft.com/office/powerpoint/2010/main" val="250818822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A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SmartSAT">
            <a:extLst xmlns:a="http://schemas.openxmlformats.org/drawingml/2006/main">
              <a:ext uri="{FF2B5EF4-FFF2-40B4-BE49-F238E27FC236}">
                <a16:creationId xmlns:a16="http://schemas.microsoft.com/office/drawing/2014/main" id="{B2067EF2-BA89-4A6E-8C5C-CC3D82329C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95275"/>
            <a:ext cx="6667500" cy="314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00" b="1">
                <a:solidFill>
                  <a:srgbClr val="132B4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lnSpc>
                <a:spcPct val="113000"/>
              </a:lnSpc>
              <a:buNone/>
              <a:defRPr sz="1800" b="1">
                <a:solidFill>
                  <a:srgbClr val="132B40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132B40"/>
                </a:solidFill>
                <a:latin typeface="Arial"/>
                <a:ea typeface="Arial"/>
                <a:cs typeface="Arial"/>
              </a:rPr>
              <a:t>SmartSAT</a:t>
            </a:r>
          </a:p>
        </p:txBody>
      </p:sp>
      <p:sp>
        <p:nvSpPr>
          <p:cNvPr id="2" name="PRODUCT &amp; SALES  10">
            <a:extLst xmlns:a="http://schemas.openxmlformats.org/drawingml/2006/main">
              <a:ext uri="{FF2B5EF4-FFF2-40B4-BE49-F238E27FC236}">
                <a16:creationId xmlns:a16="http://schemas.microsoft.com/office/drawing/2014/main" id="{2F1F0382-8804-4538-816E-7BA9ED6C63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0" y="342900"/>
            <a:ext cx="2667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125" b="0">
                <a:solidFill>
                  <a:srgbClr val="997B46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r">
              <a:lnSpc>
                <a:spcPct val="113000"/>
              </a:lnSpc>
              <a:buNone/>
              <a:defRPr sz="1125" b="0">
                <a:solidFill>
                  <a:srgbClr val="997B46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997B46"/>
                </a:solidFill>
                <a:latin typeface="Arial"/>
                <a:ea typeface="Arial"/>
                <a:cs typeface="Arial"/>
              </a:rPr>
              <a:t>PRODUCT &amp; SALES  10</a:t>
            </a:r>
          </a:p>
        </p:txBody>
      </p:sp>
      <p:sp>
        <p:nvSpPr>
          <p:cNvPr id="3" name="Your next step with SmartSAT">
            <a:extLst xmlns:a="http://schemas.openxmlformats.org/drawingml/2006/main">
              <a:ext uri="{FF2B5EF4-FFF2-40B4-BE49-F238E27FC236}">
                <a16:creationId xmlns:a16="http://schemas.microsoft.com/office/drawing/2014/main" id="{276E46AB-F2B0-4AE6-8CBD-93C0443171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71550"/>
            <a:ext cx="109728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600" b="1">
                <a:solidFill>
                  <a:srgbClr val="132B4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lnSpc>
                <a:spcPct val="113000"/>
              </a:lnSpc>
              <a:buNone/>
              <a:defRPr sz="3600" b="1">
                <a:solidFill>
                  <a:srgbClr val="132B40"/>
                </a:solidFill>
                <a:latin typeface="Arial"/>
                <a:ea typeface="Arial"/>
                <a:cs typeface="Arial"/>
              </a:defRPr>
            </a:pPr>
            <a:r>
              <a:rPr sz="3600" b="1">
                <a:solidFill>
                  <a:srgbClr val="132B40"/>
                </a:solidFill>
                <a:latin typeface="Arial"/>
                <a:ea typeface="Arial"/>
                <a:cs typeface="Arial"/>
              </a:rPr>
              <a:t>Your next step with SmartSAT</a:t>
            </a:r>
          </a:p>
        </p:txBody>
      </p:sp>
      <p:sp>
        <p:nvSpPr>
          <p:cNvPr id="4" name="smartsat.us">
            <a:extLst xmlns:a="http://schemas.openxmlformats.org/drawingml/2006/main">
              <a:ext uri="{FF2B5EF4-FFF2-40B4-BE49-F238E27FC236}">
                <a16:creationId xmlns:a16="http://schemas.microsoft.com/office/drawing/2014/main" id="{CF5F6D5F-816A-47F2-9100-C2DCD42CC0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91275"/>
            <a:ext cx="9525000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997B46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lnSpc>
                <a:spcPct val="113000"/>
              </a:lnSpc>
              <a:buNone/>
              <a:defRPr sz="1350" b="0">
                <a:solidFill>
                  <a:srgbClr val="997B46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997B46"/>
                </a:solidFill>
                <a:latin typeface="Arial"/>
                <a:ea typeface="Arial"/>
                <a:cs typeface="Arial"/>
              </a:rPr>
              <a:t>smartsat.us</a:t>
            </a:r>
          </a:p>
        </p:txBody>
      </p:sp>
      <p:sp>
        <p:nvSpPr>
          <p:cNvPr id="5" name="Students, parents and teachers">
            <a:extLst xmlns:a="http://schemas.openxmlformats.org/drawingml/2006/main">
              <a:ext uri="{FF2B5EF4-FFF2-40B4-BE49-F238E27FC236}">
                <a16:creationId xmlns:a16="http://schemas.microsoft.com/office/drawing/2014/main" id="{0E5E6E63-9975-49EC-9E6C-8717FA46E7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333625"/>
            <a:ext cx="6238875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400" b="1">
                <a:solidFill>
                  <a:srgbClr val="132B4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lnSpc>
                <a:spcPct val="113000"/>
              </a:lnSpc>
              <a:buNone/>
              <a:defRPr sz="2400" b="1">
                <a:solidFill>
                  <a:srgbClr val="132B40"/>
                </a:solidFill>
                <a:latin typeface="Arial"/>
                <a:ea typeface="Arial"/>
                <a:cs typeface="Arial"/>
              </a:defRPr>
            </a:pPr>
            <a:r>
              <a:rPr sz="2400" b="1">
                <a:solidFill>
                  <a:srgbClr val="132B40"/>
                </a:solidFill>
                <a:latin typeface="Arial"/>
                <a:ea typeface="Arial"/>
                <a:cs typeface="Arial"/>
              </a:rPr>
              <a:t>Students, parents and teachers</a:t>
            </a:r>
          </a:p>
        </p:txBody>
      </p:sp>
      <p:sp>
        <p:nvSpPr>
          <p:cNvPr id="6" name="Try the free diagnostic and explore&#10;Digi">
            <a:extLst xmlns:a="http://schemas.openxmlformats.org/drawingml/2006/main">
              <a:ext uri="{FF2B5EF4-FFF2-40B4-BE49-F238E27FC236}">
                <a16:creationId xmlns:a16="http://schemas.microsoft.com/office/drawing/2014/main" id="{498356E2-E0DD-4298-BD86-ACC21390AE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943225"/>
            <a:ext cx="590550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75" b="0">
                <a:solidFill>
                  <a:srgbClr val="52616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lnSpc>
                <a:spcPct val="113000"/>
              </a:lnSpc>
              <a:buNone/>
              <a:defRPr sz="2175" b="0">
                <a:solidFill>
                  <a:srgbClr val="52616B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52616B"/>
                </a:solidFill>
                <a:latin typeface="Arial"/>
                <a:ea typeface="Arial"/>
                <a:cs typeface="Arial"/>
              </a:rPr>
              <a:t>Try the free diagnostic and explore</a:t>
            </a:r>
          </a:p>
          <a:p xmlns:a="http://schemas.openxmlformats.org/drawingml/2006/main">
            <a:pPr algn="l">
              <a:lnSpc>
                <a:spcPct val="113000"/>
              </a:lnSpc>
              <a:buNone/>
              <a:defRPr sz="2175" b="0">
                <a:solidFill>
                  <a:srgbClr val="52616B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52616B"/>
                </a:solidFill>
                <a:latin typeface="Arial"/>
                <a:ea typeface="Arial"/>
                <a:cs typeface="Arial"/>
              </a:rPr>
              <a:t>Digital SAT preparation.</a:t>
            </a:r>
          </a:p>
        </p:txBody>
      </p:sp>
      <p:sp>
        <p:nvSpPr>
          <p:cNvPr id="7" name="smartsat.us">
            <a:extLst xmlns:a="http://schemas.openxmlformats.org/drawingml/2006/main">
              <a:ext uri="{FF2B5EF4-FFF2-40B4-BE49-F238E27FC236}">
                <a16:creationId xmlns:a16="http://schemas.microsoft.com/office/drawing/2014/main" id="{184FD13D-D419-4F0D-AED8-82C76749FB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962400"/>
            <a:ext cx="6238875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925" b="1">
                <a:solidFill>
                  <a:srgbClr val="997B46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lnSpc>
                <a:spcPct val="113000"/>
              </a:lnSpc>
              <a:buNone/>
              <a:defRPr sz="2925" b="1">
                <a:solidFill>
                  <a:srgbClr val="997B46"/>
                </a:solidFill>
                <a:latin typeface="Arial"/>
                <a:ea typeface="Arial"/>
                <a:cs typeface="Arial"/>
              </a:defRPr>
            </a:pPr>
            <a:r>
              <a:rPr sz="2925" b="1">
                <a:solidFill>
                  <a:srgbClr val="997B46"/>
                </a:solidFill>
                <a:latin typeface="Arial"/>
                <a:ea typeface="Arial"/>
                <a:cs typeface="Arial"/>
              </a:rPr>
              <a:t>smartsat.us</a:t>
            </a:r>
          </a:p>
        </p:txBody>
      </p:sp>
      <p:sp>
        <p:nvSpPr>
          <p:cNvPr id="8" name="Creators, marketers and partners">
            <a:extLst xmlns:a="http://schemas.openxmlformats.org/drawingml/2006/main">
              <a:ext uri="{FF2B5EF4-FFF2-40B4-BE49-F238E27FC236}">
                <a16:creationId xmlns:a16="http://schemas.microsoft.com/office/drawing/2014/main" id="{F382690F-D06A-4CB0-9D0B-42F0AD292C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791075"/>
            <a:ext cx="6238875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250" b="1">
                <a:solidFill>
                  <a:srgbClr val="132B4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lnSpc>
                <a:spcPct val="113000"/>
              </a:lnSpc>
              <a:buNone/>
              <a:defRPr sz="2250" b="1">
                <a:solidFill>
                  <a:srgbClr val="132B40"/>
                </a:solidFill>
                <a:latin typeface="Arial"/>
                <a:ea typeface="Arial"/>
                <a:cs typeface="Arial"/>
              </a:defRPr>
            </a:pPr>
            <a:r>
              <a:rPr sz="2250" b="1">
                <a:solidFill>
                  <a:srgbClr val="132B40"/>
                </a:solidFill>
                <a:latin typeface="Arial"/>
                <a:ea typeface="Arial"/>
                <a:cs typeface="Arial"/>
              </a:rPr>
              <a:t>Creators, marketers and partners</a:t>
            </a:r>
          </a:p>
        </p:txBody>
      </p:sp>
      <p:sp>
        <p:nvSpPr>
          <p:cNvPr id="9" name="smartsat.pro">
            <a:extLst xmlns:a="http://schemas.openxmlformats.org/drawingml/2006/main">
              <a:ext uri="{FF2B5EF4-FFF2-40B4-BE49-F238E27FC236}">
                <a16:creationId xmlns:a16="http://schemas.microsoft.com/office/drawing/2014/main" id="{CCD96AFA-415E-4D38-9B2E-F8D0399E60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324475"/>
            <a:ext cx="6238875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925" b="1">
                <a:solidFill>
                  <a:srgbClr val="997B46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lnSpc>
                <a:spcPct val="113000"/>
              </a:lnSpc>
              <a:buNone/>
              <a:defRPr sz="2925" b="1">
                <a:solidFill>
                  <a:srgbClr val="997B46"/>
                </a:solidFill>
                <a:latin typeface="Arial"/>
                <a:ea typeface="Arial"/>
                <a:cs typeface="Arial"/>
              </a:defRPr>
            </a:pPr>
            <a:r>
              <a:rPr sz="2925" b="1">
                <a:solidFill>
                  <a:srgbClr val="997B46"/>
                </a:solidFill>
                <a:latin typeface="Arial"/>
                <a:ea typeface="Arial"/>
                <a:cs typeface="Arial"/>
              </a:rPr>
              <a:t>smartsat.pro</a:t>
            </a:r>
          </a:p>
        </p:txBody>
      </p:sp>
      <p:pic>
        <p:nvPic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F73BD9C-1DA2-4B13-89BE-177084F6465D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1afd8c642c44ac5"/>
          <a:srcRect xmlns:a="http://schemas.openxmlformats.org/drawingml/2006/main" l="8286" t="0" r="8286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7410450" y="2333625"/>
            <a:ext cx="4171950" cy="3333750"/>
          </a:xfrm>
          <a:prstGeom xmlns:a="http://schemas.openxmlformats.org/drawingml/2006/main" prst="rect">
            <a:avLst/>
          </a:prstGeom>
        </p:spPr>
      </p:pic>
      <p:sp>
        <p:nvSpPr>
          <p:cNvPr id="11" name="Illustrative scene">
            <a:extLst xmlns:a="http://schemas.openxmlformats.org/drawingml/2006/main">
              <a:ext uri="{FF2B5EF4-FFF2-40B4-BE49-F238E27FC236}">
                <a16:creationId xmlns:a16="http://schemas.microsoft.com/office/drawing/2014/main" id="{B9E00AD8-A761-4D6C-801D-A6D076E16D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10450" y="5753100"/>
            <a:ext cx="41719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125" b="0">
                <a:solidFill>
                  <a:srgbClr val="52616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lnSpc>
                <a:spcPct val="113000"/>
              </a:lnSpc>
              <a:buNone/>
              <a:defRPr sz="1125" b="0">
                <a:solidFill>
                  <a:srgbClr val="52616B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52616B"/>
                </a:solidFill>
                <a:latin typeface="Arial"/>
                <a:ea typeface="Arial"/>
                <a:cs typeface="Arial"/>
              </a:rPr>
              <a:t>Illustrative scene</a:t>
            </a:r>
          </a:p>
        </p:txBody>
      </p:sp>
      <p:sp>
        <p:nvSpPr>
          <p:cNvPr id="12" name="SAT is a College Board trademark. SmartS">
            <a:extLst xmlns:a="http://schemas.openxmlformats.org/drawingml/2006/main">
              <a:ext uri="{FF2B5EF4-FFF2-40B4-BE49-F238E27FC236}">
                <a16:creationId xmlns:a16="http://schemas.microsoft.com/office/drawing/2014/main" id="{1415A78A-78BC-43FF-AC22-75E5B20774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057900"/>
            <a:ext cx="1097280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200" b="0">
                <a:solidFill>
                  <a:srgbClr val="52616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lnSpc>
                <a:spcPct val="113000"/>
              </a:lnSpc>
              <a:buNone/>
              <a:defRPr sz="1200" b="0">
                <a:solidFill>
                  <a:srgbClr val="52616B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52616B"/>
                </a:solidFill>
                <a:latin typeface="Arial"/>
                <a:ea typeface="Arial"/>
                <a:cs typeface="Arial"/>
              </a:rPr>
              <a:t>SAT is a College Board trademark. SmartSAT is an independent preparation service.</a:t>
            </a:r>
          </a:p>
        </p:txBody>
      </p:sp>
    </p:spTree>
    <p:extLst>
      <p:ext uri="{BB962C8B-B14F-4D97-AF65-F5344CB8AC3E}">
        <p14:creationId xmlns:p14="http://schemas.microsoft.com/office/powerpoint/2010/main" val="1305676208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2026-10-12T21:31:06.5850000Z</dcterms:created>
  <dcterms:modified xsi:type="dcterms:W3CDTF">2026-10-12T21:31:06.5850000Z</dcterms:modified>
</coreProperties>
</file>