
<file path=[Content_Types].xml><?xml version="1.0" encoding="utf-8"?>
<Types xmlns="http://schemas.openxmlformats.org/package/2006/content-types">
  <Default Extension="xml" ContentType="application/vnd.openxmlformats-package.core-properties+xml"/>
  <Default Extension="bin" ContentType="image/webp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381145033764008" /><Relationship Type="http://schemas.openxmlformats.org/officeDocument/2006/relationships/extended-properties" Target="/docProps/app.xml" Id="Rf517107d2dcb4fd6" /><Relationship Type="http://schemas.openxmlformats.org/officeDocument/2006/relationships/officeDocument" Target="/ppt/presentation.xml" Id="R1f72029c62de489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e5bccecbc0a4d33"/>
  </p:sldMasterIdLst>
  <p:notesMasterIdLst>
    <p:notesMasterId xmlns:r="http://schemas.openxmlformats.org/officeDocument/2006/relationships" r:id="R04810b6bee304435"/>
  </p:notesMasterIdLst>
  <p:sldIdLst>
    <p:sldId xmlns:r="http://schemas.openxmlformats.org/officeDocument/2006/relationships" id="256" r:id="Racac08fb804745eb"/>
    <p:sldId xmlns:r="http://schemas.openxmlformats.org/officeDocument/2006/relationships" id="257" r:id="Rf947b4f369e64d88"/>
    <p:sldId xmlns:r="http://schemas.openxmlformats.org/officeDocument/2006/relationships" id="258" r:id="R2720cee49ed94d47"/>
    <p:sldId xmlns:r="http://schemas.openxmlformats.org/officeDocument/2006/relationships" id="259" r:id="Rc71cc10701a94bed"/>
    <p:sldId xmlns:r="http://schemas.openxmlformats.org/officeDocument/2006/relationships" id="260" r:id="R6cbc016c4b6043c7"/>
    <p:sldId xmlns:r="http://schemas.openxmlformats.org/officeDocument/2006/relationships" id="261" r:id="R1556df16783f4d2b"/>
    <p:sldId xmlns:r="http://schemas.openxmlformats.org/officeDocument/2006/relationships" id="262" r:id="R2ef722b0a5e54b80"/>
    <p:sldId xmlns:r="http://schemas.openxmlformats.org/officeDocument/2006/relationships" id="263" r:id="R6ab2ba7163274fcc"/>
    <p:sldId xmlns:r="http://schemas.openxmlformats.org/officeDocument/2006/relationships" id="264" r:id="Raa0eb5cf8cfe43d9"/>
    <p:sldId xmlns:r="http://schemas.openxmlformats.org/officeDocument/2006/relationships" id="265" r:id="R39c3cb540e1d419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1bb9c8dca1c4150" /><Relationship Type="http://schemas.openxmlformats.org/officeDocument/2006/relationships/slideMaster" Target="/ppt/slideMasters/slideMaster1.xml" Id="R9e5bccecbc0a4d33" /><Relationship Type="http://schemas.openxmlformats.org/officeDocument/2006/relationships/notesMaster" Target="/ppt/notesMasters/notesMaster1.xml" Id="R04810b6bee304435" /><Relationship Type="http://schemas.openxmlformats.org/officeDocument/2006/relationships/presProps" Target="/ppt/presProps.xml" Id="R0895684768c043e2" /><Relationship Type="http://schemas.openxmlformats.org/officeDocument/2006/relationships/tableStyles" Target="/ppt/tableStyles.xml" Id="R989c527c2c9141ac" /><Relationship Type="http://schemas.openxmlformats.org/officeDocument/2006/relationships/slide" Target="/ppt/slides/slide1.xml" Id="Racac08fb804745eb" /><Relationship Type="http://schemas.openxmlformats.org/officeDocument/2006/relationships/slide" Target="/ppt/slides/slide2.xml" Id="Rf947b4f369e64d88" /><Relationship Type="http://schemas.openxmlformats.org/officeDocument/2006/relationships/slide" Target="/ppt/slides/slide3.xml" Id="R2720cee49ed94d47" /><Relationship Type="http://schemas.openxmlformats.org/officeDocument/2006/relationships/slide" Target="/ppt/slides/slide4.xml" Id="Rc71cc10701a94bed" /><Relationship Type="http://schemas.openxmlformats.org/officeDocument/2006/relationships/slide" Target="/ppt/slides/slide5.xml" Id="R6cbc016c4b6043c7" /><Relationship Type="http://schemas.openxmlformats.org/officeDocument/2006/relationships/slide" Target="/ppt/slides/slide6.xml" Id="R1556df16783f4d2b" /><Relationship Type="http://schemas.openxmlformats.org/officeDocument/2006/relationships/slide" Target="/ppt/slides/slide7.xml" Id="R2ef722b0a5e54b80" /><Relationship Type="http://schemas.openxmlformats.org/officeDocument/2006/relationships/slide" Target="/ppt/slides/slide8.xml" Id="R6ab2ba7163274fcc" /><Relationship Type="http://schemas.openxmlformats.org/officeDocument/2006/relationships/slide" Target="/ppt/slides/slide9.xml" Id="Raa0eb5cf8cfe43d9" /><Relationship Type="http://schemas.openxmlformats.org/officeDocument/2006/relationships/slide" Target="/ppt/slides/slide10.xml" Id="R39c3cb540e1d419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e7c47610f714f6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141584b9680495e" /><Relationship Type="http://schemas.openxmlformats.org/officeDocument/2006/relationships/notesMaster" Target="/ppt/notesMasters/notesMaster1.xml" Id="R99f4c8329ae14ee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31e2dd432f64635" /><Relationship Type="http://schemas.openxmlformats.org/officeDocument/2006/relationships/notesMaster" Target="/ppt/notesMasters/notesMaster1.xml" Id="R32ee2dda3de84ed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cd504d24f894a00" /><Relationship Type="http://schemas.openxmlformats.org/officeDocument/2006/relationships/notesMaster" Target="/ppt/notesMasters/notesMaster1.xml" Id="R044daa18db97431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20a202717be4778" /><Relationship Type="http://schemas.openxmlformats.org/officeDocument/2006/relationships/notesMaster" Target="/ppt/notesMasters/notesMaster1.xml" Id="R41ce0a3f327a442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a539b8583404488" /><Relationship Type="http://schemas.openxmlformats.org/officeDocument/2006/relationships/notesMaster" Target="/ppt/notesMasters/notesMaster1.xml" Id="Rdb2eaa5d853347d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e9f7c0c93f14bd1" /><Relationship Type="http://schemas.openxmlformats.org/officeDocument/2006/relationships/notesMaster" Target="/ppt/notesMasters/notesMaster1.xml" Id="R4fc5d3db6eab49d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4943b01411e4939" /><Relationship Type="http://schemas.openxmlformats.org/officeDocument/2006/relationships/notesMaster" Target="/ppt/notesMasters/notesMaster1.xml" Id="Ree776f1cccdc4cb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81ccc78b8db416c" /><Relationship Type="http://schemas.openxmlformats.org/officeDocument/2006/relationships/notesMaster" Target="/ppt/notesMasters/notesMaster1.xml" Id="Rf97499ff55d849a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c40d448086f4c18" /><Relationship Type="http://schemas.openxmlformats.org/officeDocument/2006/relationships/notesMaster" Target="/ppt/notesMasters/notesMaster1.xml" Id="R50f6ba3c4146471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5c62ce80cc84dac" /><Relationship Type="http://schemas.openxmlformats.org/officeDocument/2006/relationships/notesMaster" Target="/ppt/notesMasters/notesMaster1.xml" Id="R4e0e7c31fad346aa" /></Relationships>
</file>

<file path=ppt/notesSlides/notesSlide1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>https://smartsat.us.</ns1:t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2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3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4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5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>https://smartsat.us/diagnostic.</ns1:t>
            </ns1:r>
          </ns1:p>
          <ns1:p>
            <ns1:r>
              <ns1:t>https://smartsat.us/assets/index-Cu5UdBhp.js:20minutes16questions.</ns1:t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6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>https://smartsat.us/assets/PricingCards-COlBQF9d.js.</ns1:t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7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8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>https://smartsat.us/assets/index-Cu5UdBhp.js;</ns1:t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9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10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>https://smartsat.us</ns1:t>
            </ns1:r>
          </ns1:p>
          <ns1:p>
            <ns1:r>
              <ns1:t>https://smartsat.pro</ns1:t>
            </ns1:r>
          </ns1:p>
          <ns1:p>
            <ns1:r>
              <ns1:t>https://smartsat.pro/en/partners;</ns1:t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cccc7a1463436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51458ed9184c9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a8bdb8adbe4ec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4234cf0863465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f33a511dcce468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627330ce0824a7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C6CF3A2-A6E1-4891-8CA6-ABFF9D2FFF7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145AE7A-EC19-423F-902C-AF107E3727D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BD8E80E-E06C-4CD1-B710-710A1CA966C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5EB4E7C-6D80-4F96-A1EE-A91C8FE626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DC81308-2688-44BD-951E-0AEBBA53190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EE99CDF-ECCD-4655-8129-D4761E4BE4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A0FDFE5-A995-4354-873C-FFCB9BEAF37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D286B10-7AC1-468B-B818-7FF5D123FE4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3211B4D-653F-45FF-82B3-9595EC302E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1ED3537-8391-4BDB-B825-8A7120B1958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c5a95b8b56040c1" /><Relationship Type="http://schemas.openxmlformats.org/officeDocument/2006/relationships/slideLayout" Target="/ppt/slideLayouts/slideLayout1.xml" Id="R0b5b569ee0aa409b" /><Relationship Type="http://schemas.openxmlformats.org/officeDocument/2006/relationships/slideLayout" Target="/ppt/slideLayouts/slideLayout2.xml" Id="Rc34f9980fa1a44ee" /><Relationship Type="http://schemas.openxmlformats.org/officeDocument/2006/relationships/slideLayout" Target="/ppt/slideLayouts/slideLayout3.xml" Id="R8b5dcf58e2d34ec8" /><Relationship Type="http://schemas.openxmlformats.org/officeDocument/2006/relationships/slideLayout" Target="/ppt/slideLayouts/slideLayout4.xml" Id="Rcb2b957913af4ace" /><Relationship Type="http://schemas.openxmlformats.org/officeDocument/2006/relationships/slideLayout" Target="/ppt/slideLayouts/slideLayout5.xml" Id="Rb0e48c5f3c594fee" /><Relationship Type="http://schemas.openxmlformats.org/officeDocument/2006/relationships/slideLayout" Target="/ppt/slideLayouts/slideLayout6.xml" Id="R79133ea9cb9647c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b5b569ee0aa409b"/>
    <p:sldLayoutId xmlns:r="http://schemas.openxmlformats.org/officeDocument/2006/relationships" id="2147483650" r:id="Rc34f9980fa1a44ee"/>
    <p:sldLayoutId xmlns:r="http://schemas.openxmlformats.org/officeDocument/2006/relationships" id="2147483651" r:id="R8b5dcf58e2d34ec8"/>
    <p:sldLayoutId xmlns:r="http://schemas.openxmlformats.org/officeDocument/2006/relationships" id="2147483652" r:id="Rcb2b957913af4ace"/>
    <p:sldLayoutId xmlns:r="http://schemas.openxmlformats.org/officeDocument/2006/relationships" id="2147483653" r:id="Rb0e48c5f3c594fee"/>
    <p:sldLayoutId xmlns:r="http://schemas.openxmlformats.org/officeDocument/2006/relationships" id="2147483654" r:id="R79133ea9cb9647c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51036ff9c841dd" /><Relationship Type="http://schemas.openxmlformats.org/officeDocument/2006/relationships/image" Target="/ppt/media/image.bin" Id="R8ccd49d9ad0449cc" /><Relationship Type="http://schemas.openxmlformats.org/officeDocument/2006/relationships/notesSlide" Target="/ppt/notesSlides/notesSlide1.xml" Id="Ra22f621d2b134a9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1652f41efd4886" /><Relationship Type="http://schemas.openxmlformats.org/officeDocument/2006/relationships/image" Target="/ppt/media/image2.bin" Id="Rc592fccedd0e49d1" /><Relationship Type="http://schemas.openxmlformats.org/officeDocument/2006/relationships/notesSlide" Target="/ppt/notesSlides/notesSlide2.xml" Id="R71bc48fdfad14e1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2c8615407444de" /><Relationship Type="http://schemas.openxmlformats.org/officeDocument/2006/relationships/notesSlide" Target="/ppt/notesSlides/notesSlide3.xml" Id="R0515530a19e24d5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4ad23883584373" /><Relationship Type="http://schemas.openxmlformats.org/officeDocument/2006/relationships/image" Target="/ppt/media/image3.bin" Id="Re111a30f40324c86" /><Relationship Type="http://schemas.openxmlformats.org/officeDocument/2006/relationships/notesSlide" Target="/ppt/notesSlides/notesSlide4.xml" Id="Rc318b3b84fb8453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d48a6f765324147" /><Relationship Type="http://schemas.openxmlformats.org/officeDocument/2006/relationships/image" Target="/ppt/media/image.jpeg" Id="Ra4d697a375fb4bba" /><Relationship Type="http://schemas.openxmlformats.org/officeDocument/2006/relationships/notesSlide" Target="/ppt/notesSlides/notesSlide5.xml" Id="R14489b396b2346a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b0ee0775f14923" /><Relationship Type="http://schemas.openxmlformats.org/officeDocument/2006/relationships/image" Target="/ppt/media/image4.bin" Id="R44150ed1c3af4816" /><Relationship Type="http://schemas.openxmlformats.org/officeDocument/2006/relationships/notesSlide" Target="/ppt/notesSlides/notesSlide6.xml" Id="R0cb1271bbb89490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e68fbdfce74029" /><Relationship Type="http://schemas.openxmlformats.org/officeDocument/2006/relationships/image" Target="/ppt/media/image5.bin" Id="R5dc9bb0a85c54d73" /><Relationship Type="http://schemas.openxmlformats.org/officeDocument/2006/relationships/notesSlide" Target="/ppt/notesSlides/notesSlide7.xml" Id="Rf6ff0cefd2fe4b3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9294eeddd8416b" /><Relationship Type="http://schemas.openxmlformats.org/officeDocument/2006/relationships/image" Target="/ppt/media/image6.bin" Id="R84367f1ae06644f9" /><Relationship Type="http://schemas.openxmlformats.org/officeDocument/2006/relationships/notesSlide" Target="/ppt/notesSlides/notesSlide8.xml" Id="R5081d6b3452347a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94809813b294159" /><Relationship Type="http://schemas.openxmlformats.org/officeDocument/2006/relationships/image" Target="/ppt/media/image7.bin" Id="Rf03acb9f38c84a67" /><Relationship Type="http://schemas.openxmlformats.org/officeDocument/2006/relationships/notesSlide" Target="/ppt/notesSlides/notesSlide9.xml" Id="R027c7b8c807e425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7de6b181594471f" /><Relationship Type="http://schemas.openxmlformats.org/officeDocument/2006/relationships/image" Target="/ppt/media/image8.bin" Id="R88510a2c0ea44cb0" /><Relationship Type="http://schemas.openxmlformats.org/officeDocument/2006/relationships/notesSlide" Target="/ppt/notesSlides/notesSlide10.xml" Id="Re25afe53253e4c43" /></Relationships>
</file>

<file path=ppt/slides/slide1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9" name="SmartSAT">
            <ns1:extLst>
              <ns1:ext uri="{FF2B5EF4-FFF2-40B4-BE49-F238E27FC236}">
                <ns2:creationId id="{CF0F16AB-3B48-4FF4-8640-7EEE3A3D14A3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95275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PRODUCT &amp; SALES  01">
            <ns1:extLst>
              <ns1:ext uri="{FF2B5EF4-FFF2-40B4-BE49-F238E27FC236}">
                <ns2:creationId id="{5A221AF6-AB41-4F1F-985D-867D585938D1}"/>
              </ns1:ext>
            </ns1:extLst>
          </ns0:cNvPr>
          <ns0:cNvSpPr>
            <ns1:spLocks noGrp="1"/>
          </ns0:cNvSpPr>
          <ns0:nvPr/>
        </ns0:nvSpPr>
        <ns0:spPr>
          <ns1:xfrm>
            <ns1:off x="8953500" y="342900"/>
            <ns1:ext cx="266700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13000"/>
              </ns1:lnSpc>
              <ns1:buNone/>
              <ns1:def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产品与销售  01</ns1:t>
            </ns1:r>
          </ns1:p>
        </ns0:txBody>
      </ns0:sp>
      <ns0:sp>
        <ns0:nvSpPr>
          <ns0:cNvPr id="3" name="Digital SAT preparation&#10;with 24×7 AI sup">
            <ns1:extLst>
              <ns1:ext uri="{FF2B5EF4-FFF2-40B4-BE49-F238E27FC236}">
                <ns2:creationId id="{C8DE8E04-35D6-470C-A2FF-162ADF48BAE3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971550"/>
            <ns1:ext cx="10972800" cy="9525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Digital SAT 备考</ns1:t>
            </ns1:r>
          </ns1:p>
          <ns1:p>
            <ns1:pPr algn="l">
              <ns1:lnSpc>
                <ns1:spcPct val="113000"/>
              </ns1:lnSpc>
              <ns1:buNone/>
              <ns1:def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24×7 AI 一对一辅导</ns1:t>
            </ns1:r>
          </ns1:p>
        </ns0:txBody>
      </ns0:sp>
      <ns0:sp>
        <ns0:nvSpPr>
          <ns0:cNvPr id="4" name="smartsat.us">
            <ns1:extLst>
              <ns1:ext uri="{FF2B5EF4-FFF2-40B4-BE49-F238E27FC236}">
                <ns2:creationId id="{B507DBFA-67F1-4C41-8A88-8D72D5319DC6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391275"/>
            <ns1:ext cx="9525000" cy="2762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smartsat.us</ns1:t>
            </ns1:r>
          </ns1:p>
        </ns0:txBody>
      </ns0:sp>
      <ns0:sp>
        <ns0:nvSpPr>
          <ns0:cNvPr id="5" name="Mock exams, personalized mistake review&#10;">
            <ns1:extLst>
              <ns1:ext uri="{FF2B5EF4-FFF2-40B4-BE49-F238E27FC236}">
                <ns2:creationId id="{0997DD50-D842-4FB4-A955-4E567013EADF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952750"/>
            <ns1:ext cx="5905500" cy="9525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25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25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25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Digital SAT 模考与个性化错题复习</ns1:t>
            </ns1:r>
          </ns1:p>
          <ns1:p>
            <ns1:pPr algn="l">
              <ns1:lnSpc>
                <ns1:spcPct val="113000"/>
              </ns1:lnSpc>
              <ns1:buNone/>
              <ns1:defRPr sz="225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25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搭配 3,200 个词汇的系统练习。</ns1:t>
            </ns1:r>
          </ns1:p>
        </ns0:txBody>
      </ns0:sp>
      <ns0:sp>
        <ns0:nvSpPr>
          <ns0:cNvPr id="6" name="For students, families and educators">
            <ns1:extLst>
              <ns1:ext uri="{FF2B5EF4-FFF2-40B4-BE49-F238E27FC236}">
                <ns2:creationId id="{DA5C8E81-FE5D-45E9-B44E-38B20E03316E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4505325"/>
            <ns1:ext cx="5715000" cy="476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9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9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9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面向学生、家庭与教育工作者</ns1:t>
            </ns1:r>
          </ns1:p>
        </ns0:txBody>
      </ns0:sp>
      <ns0:pic>
        <ns0:nvPicPr>
          <ns0:cNvPr id="7" name="">
            <ns1:extLst>
              <ns1:ext uri="{FF2B5EF4-FFF2-40B4-BE49-F238E27FC236}">
                <ns2:creationId id="{271D87B7-B7F8-4FD5-BEDE-F30517E131DA}"/>
              </ns1:ext>
            </ns1:extLst>
          </ns0:cNvPr>
          <ns0:cNvPicPr>
            <ns1:picLocks noChangeAspect="1"/>
          </ns0:cNvPicPr>
          <ns0:nvPr/>
        </ns0:nvPicPr>
        <ns0:blipFill>
          <ns1:blip ns3:embed="R8ccd49d9ad0449cc"/>
          <ns1:srcRect l="5362" t="0" r="5362" b="0"/>
          <ns1:stretch>
            <ns1:fillRect l="0" t="0" r="0" b="0"/>
          </ns1:stretch>
        </ns0:blipFill>
        <ns0:spPr>
          <ns1:xfrm>
            <ns1:off x="7181850" y="2476500"/>
            <ns1:ext cx="4400550" cy="3286125"/>
          </ns1:xfrm>
          <ns1:prstGeom prst="rect">
            <ns1:avLst/>
          </ns1:prstGeom>
        </ns0:spPr>
      </ns0:pic>
      <ns0:sp>
        <ns0:nvSpPr>
          <ns0:cNvPr id="8" name="Illustrative scene">
            <ns1:extLst>
              <ns1:ext uri="{FF2B5EF4-FFF2-40B4-BE49-F238E27FC236}">
                <ns2:creationId id="{0E0FE372-D763-482B-9B77-A64E069D4AA9}"/>
              </ns1:ext>
            </ns1:extLst>
          </ns0:cNvPr>
          <ns0:cNvSpPr>
            <ns1:spLocks noGrp="1"/>
          </ns0:cNvSpPr>
          <ns0:nvPr/>
        </ns0:nvSpPr>
        <ns0:spPr>
          <ns1:xfrm>
            <ns1:off x="7181850" y="5848350"/>
            <ns1:ext cx="4400550" cy="2381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1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1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11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示意场景</ns1:t>
            </ns1:r>
          </ns1:p>
        </ns0:txBody>
      </ns0:sp>
    </ns0:spTree>
    <ns0:extLst>
      <ns0:ext uri="{BB962C8B-B14F-4D97-AF65-F5344CB8AC3E}">
        <ns4:creationId val="1473225657"/>
      </ns0:ext>
    </ns0:extLst>
  </ns0:cSld>
</ns0:sld>
</file>

<file path=ppt/slides/slide2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3" name="SmartSAT">
            <ns1:extLst>
              <ns1:ext uri="{FF2B5EF4-FFF2-40B4-BE49-F238E27FC236}">
                <ns2:creationId id="{8F8C3307-E9C9-4198-BF3B-2D95B249508C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95275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PRODUCT &amp; SALES  02">
            <ns1:extLst>
              <ns1:ext uri="{FF2B5EF4-FFF2-40B4-BE49-F238E27FC236}">
                <ns2:creationId id="{4CD1114A-4C17-4F9C-B785-A708F46893F1}"/>
              </ns1:ext>
            </ns1:extLst>
          </ns0:cNvPr>
          <ns0:cNvSpPr>
            <ns1:spLocks noGrp="1"/>
          </ns0:cNvSpPr>
          <ns0:nvPr/>
        </ns0:nvSpPr>
        <ns0:spPr>
          <ns1:xfrm>
            <ns1:off x="8953500" y="342900"/>
            <ns1:ext cx="266700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13000"/>
              </ns1:lnSpc>
              <ns1:buNone/>
              <ns1:def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产品与销售  02</ns1:t>
            </ns1:r>
          </ns1:p>
        </ns0:txBody>
      </ns0:sp>
      <ns0:sp>
        <ns0:nvSpPr>
          <ns0:cNvPr id="3" name="A clearer next step after every practice">
            <ns1:extLst>
              <ns1:ext uri="{FF2B5EF4-FFF2-40B4-BE49-F238E27FC236}">
                <ns2:creationId id="{C050CE45-A9A2-4839-BBFA-6C90ED7AFCE4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971550"/>
            <ns1:ext cx="10972800" cy="9525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每次练习后，下一步更加清晰</ns1:t>
            </ns1:r>
          </ns1:p>
        </ns0:txBody>
      </ns0:sp>
      <ns0:sp>
        <ns0:nvSpPr>
          <ns0:cNvPr id="4" name="smartsat.us">
            <ns1:extLst>
              <ns1:ext uri="{FF2B5EF4-FFF2-40B4-BE49-F238E27FC236}">
                <ns2:creationId id="{2E615046-5653-44AF-A70E-6B452A00D17E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391275"/>
            <ns1:ext cx="9525000" cy="2762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smartsat.us</ns1:t>
            </ns1:r>
          </ns1:p>
        </ns0:txBody>
      </ns0:sp>
      <ns0:sp>
        <ns0:nvSpPr>
          <ns0:cNvPr id="5" name="Students">
            <ns1:extLst>
              <ns1:ext uri="{FF2B5EF4-FFF2-40B4-BE49-F238E27FC236}">
                <ns2:creationId id="{18DAF7A9-A73B-450E-A58D-68895B99529A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219325"/>
            <ns1:ext cx="5715000" cy="3429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1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学生</ns1:t>
            </ns1:r>
          </ns1:p>
        </ns0:txBody>
      </ns0:sp>
      <ns0:sp>
        <ns0:nvSpPr>
          <ns0:cNvPr id="6" name="Understand what went wrong&#10;and which con">
            <ns1:extLst>
              <ns1:ext uri="{FF2B5EF4-FFF2-40B4-BE49-F238E27FC236}">
                <ns2:creationId id="{5A9D1179-EECF-445A-A4F0-96323A358CFB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628900"/>
            <ns1:ext cx="5905500" cy="7620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了解错误原因</ns1:t>
            </ns1:r>
          </ns1:p>
          <ns1:p>
            <ns1:pPr algn="l">
              <ns1:lnSpc>
                <ns1:spcPct val="113000"/>
              </ns1:lnSpc>
              <ns1:buNone/>
              <ns1:def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明确接下来要练习的知识点。</ns1:t>
            </ns1:r>
          </ns1:p>
        </ns0:txBody>
      </ns0:sp>
      <ns0:sp>
        <ns0:nvSpPr>
          <ns0:cNvPr id="7" name="Parents">
            <ns1:extLst>
              <ns1:ext uri="{FF2B5EF4-FFF2-40B4-BE49-F238E27FC236}">
                <ns2:creationId id="{8D5292AB-3664-4978-9BBA-4748BCB7E241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3562350"/>
            <ns1:ext cx="5715000" cy="3429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1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家长</ns1:t>
            </ns1:r>
          </ns1:p>
        </ns0:txBody>
      </ns0:sp>
      <ns0:sp>
        <ns0:nvSpPr>
          <ns0:cNvPr id="8" name="See learning activity and progress&#10;witho">
            <ns1:extLst>
              <ns1:ext uri="{FF2B5EF4-FFF2-40B4-BE49-F238E27FC236}">
                <ns2:creationId id="{840ACF20-CB06-483E-AE87-9ED26E6FDCBD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3971925"/>
            <ns1:ext cx="5905500" cy="7620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了解学习活动与进度</ns1:t>
            </ns1:r>
          </ns1:p>
          <ns1:p>
            <ns1:pPr algn="l">
              <ns1:lnSpc>
                <ns1:spcPct val="113000"/>
              </ns1:lnSpc>
              <ns1:buNone/>
              <ns1:def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清楚掌握学习时间的实际成果。</ns1:t>
            </ns1:r>
          </ns1:p>
        </ns0:txBody>
      </ns0:sp>
      <ns0:sp>
        <ns0:nvSpPr>
          <ns0:cNvPr id="9" name="Educators">
            <ns1:extLst>
              <ns1:ext uri="{FF2B5EF4-FFF2-40B4-BE49-F238E27FC236}">
                <ns2:creationId id="{39308218-9E28-4A4C-AC72-2F3A56992DE3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4905375"/>
            <ns1:ext cx="5715000" cy="3429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1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教育工作者</ns1:t>
            </ns1:r>
          </ns1:p>
        </ns0:txBody>
      </ns0:sp>
      <ns0:sp>
        <ns0:nvSpPr>
          <ns0:cNvPr id="10" name="Use targeted practice to support&#10;individ">
            <ns1:extLst>
              <ns1:ext uri="{FF2B5EF4-FFF2-40B4-BE49-F238E27FC236}">
                <ns2:creationId id="{477D5566-B1FC-42AE-92AB-A9DBA095221D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5314950"/>
            <ns1:ext cx="5905500" cy="7620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通过针对性练习</ns1:t>
            </ns1:r>
          </ns1:p>
          <ns1:p>
            <ns1:pPr algn="l">
              <ns1:lnSpc>
                <ns1:spcPct val="113000"/>
              </ns1:lnSpc>
              <ns1:buNone/>
              <ns1:def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支持学生的个别学习需求。</ns1:t>
            </ns1:r>
          </ns1:p>
        </ns0:txBody>
      </ns0:sp>
      <ns0:pic>
        <ns0:nvPicPr>
          <ns0:cNvPr id="11" name="">
            <ns1:extLst>
              <ns1:ext uri="{FF2B5EF4-FFF2-40B4-BE49-F238E27FC236}">
                <ns2:creationId id="{EC508C01-BD8B-477A-92A5-5BD8AF8AA30C}"/>
              </ns1:ext>
            </ns1:extLst>
          </ns0:cNvPr>
          <ns0:cNvPicPr>
            <ns1:picLocks noChangeAspect="1"/>
          </ns0:cNvPicPr>
          <ns0:nvPr/>
        </ns0:nvPicPr>
        <ns0:blipFill>
          <ns1:blip ns3:embed="Rc592fccedd0e49d1"/>
          <ns1:srcRect l="7222" t="0" r="7222" b="0"/>
          <ns1:stretch>
            <ns1:fillRect l="0" t="0" r="0" b="0"/>
          </ns1:stretch>
        </ns0:blipFill>
        <ns0:spPr>
          <ns1:xfrm>
            <ns1:off x="7181850" y="2286000"/>
            <ns1:ext cx="4400550" cy="3429000"/>
          </ns1:xfrm>
          <ns1:prstGeom prst="rect">
            <ns1:avLst/>
          </ns1:prstGeom>
        </ns0:spPr>
      </ns0:pic>
      <ns0:sp>
        <ns0:nvSpPr>
          <ns0:cNvPr id="12" name="Illustrative scene">
            <ns1:extLst>
              <ns1:ext uri="{FF2B5EF4-FFF2-40B4-BE49-F238E27FC236}">
                <ns2:creationId id="{7A77FE2A-D6D7-4F29-8531-FC5FC4ED37CB}"/>
              </ns1:ext>
            </ns1:extLst>
          </ns0:cNvPr>
          <ns0:cNvSpPr>
            <ns1:spLocks noGrp="1"/>
          </ns0:cNvSpPr>
          <ns0:nvPr/>
        </ns0:nvSpPr>
        <ns0:spPr>
          <ns1:xfrm>
            <ns1:off x="7181850" y="5800725"/>
            <ns1:ext cx="4400550" cy="2381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1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1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11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示意场景</ns1:t>
            </ns1:r>
          </ns1:p>
        </ns0:txBody>
      </ns0:sp>
    </ns0:spTree>
    <ns0:extLst>
      <ns0:ext uri="{BB962C8B-B14F-4D97-AF65-F5344CB8AC3E}">
        <ns4:creationId val="1804253685"/>
      </ns0:ext>
    </ns0:extLst>
  </ns0:cSld>
</ns0:sld>
</file>

<file path=ppt/slides/slide3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4" name="SmartSAT">
            <ns1:extLst>
              <ns1:ext uri="{FF2B5EF4-FFF2-40B4-BE49-F238E27FC236}">
                <ns2:creationId id="{362B9891-D2B4-4BBA-8425-8CCA63963036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95275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PRODUCT &amp; SALES  03">
            <ns1:extLst>
              <ns1:ext uri="{FF2B5EF4-FFF2-40B4-BE49-F238E27FC236}">
                <ns2:creationId id="{1FC77C9F-F317-4083-AE9A-6A06B8F6045E}"/>
              </ns1:ext>
            </ns1:extLst>
          </ns0:cNvPr>
          <ns0:cNvSpPr>
            <ns1:spLocks noGrp="1"/>
          </ns0:cNvSpPr>
          <ns0:nvPr/>
        </ns0:nvSpPr>
        <ns0:spPr>
          <ns1:xfrm>
            <ns1:off x="8953500" y="342900"/>
            <ns1:ext cx="266700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13000"/>
              </ns1:lnSpc>
              <ns1:buNone/>
              <ns1:def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产品与销售  03</ns1:t>
            </ns1:r>
          </ns1:p>
        </ns0:txBody>
      </ns0:sp>
      <ns0:sp>
        <ns0:nvSpPr>
          <ns0:cNvPr id="3" name="Four priorities in one preparation produ">
            <ns1:extLst>
              <ns1:ext uri="{FF2B5EF4-FFF2-40B4-BE49-F238E27FC236}">
                <ns2:creationId id="{71C27DE2-109C-4746-B83D-9932F95B19F0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971550"/>
            <ns1:ext cx="10972800" cy="9525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一套备考产品，四个核心重点</ns1:t>
            </ns1:r>
          </ns1:p>
        </ns0:txBody>
      </ns0:sp>
      <ns0:sp>
        <ns0:nvSpPr>
          <ns0:cNvPr id="4" name="smartsat.us">
            <ns1:extLst>
              <ns1:ext uri="{FF2B5EF4-FFF2-40B4-BE49-F238E27FC236}">
                <ns2:creationId id="{EDD04247-A315-4B4F-9F5A-9156C8176453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391275"/>
            <ns1:ext cx="9525000" cy="2762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smartsat.us</ns1:t>
            </ns1:r>
          </ns1:p>
        </ns0:txBody>
      </ns0:sp>
      <ns0:sp>
        <ns0:nvSpPr>
          <ns0:cNvPr id="5" name="Digital SAT">
            <ns1:extLst>
              <ns1:ext uri="{FF2B5EF4-FFF2-40B4-BE49-F238E27FC236}">
                <ns2:creationId id="{BB59A067-D710-436F-9D4D-5AB03116E25C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095500"/>
            <ns1:ext cx="3238500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7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37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37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Digital SAT</ns1:t>
            </ns1:r>
          </ns1:p>
        </ns0:txBody>
      </ns0:sp>
      <ns0:sp>
        <ns0:nvSpPr>
          <ns0:cNvPr id="6" name="Mock exams to identify gaps">
            <ns1:extLst>
              <ns1:ext uri="{FF2B5EF4-FFF2-40B4-BE49-F238E27FC236}">
                <ns2:creationId id="{0065A0A4-1BB2-4C9E-B51B-26B89592C907}"/>
              </ns1:ext>
            </ns1:extLst>
          </ns0:cNvPr>
          <ns0:cNvSpPr>
            <ns1:spLocks noGrp="1"/>
          </ns0:cNvSpPr>
          <ns0:nvPr/>
        </ns0:nvSpPr>
        <ns0:spPr>
          <ns1:xfrm>
            <ns1:off x="4210050" y="2209800"/>
            <ns1:ext cx="7334250" cy="6477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通过模考发现知识薄弱点</ns1:t>
            </ns1:r>
          </ns1:p>
        </ns0:txBody>
      </ns0:sp>
      <ns0:sp>
        <ns0:nvSpPr>
          <ns0:cNvPr id="7" name="24×7">
            <ns1:extLst>
              <ns1:ext uri="{FF2B5EF4-FFF2-40B4-BE49-F238E27FC236}">
                <ns2:creationId id="{9075734C-ACFD-4951-A45D-4047FE78C42C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3048000"/>
            <ns1:ext cx="3238500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7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37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37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24×7</ns1:t>
            </ns1:r>
          </ns1:p>
        </ns0:txBody>
      </ns0:sp>
      <ns0:sp>
        <ns0:nvSpPr>
          <ns0:cNvPr id="8" name="One-to-one AI mistake-notebook tutoring">
            <ns1:extLst>
              <ns1:ext uri="{FF2B5EF4-FFF2-40B4-BE49-F238E27FC236}">
                <ns2:creationId id="{7D399793-E04E-4C55-B273-C14ECB3562F8}"/>
              </ns1:ext>
            </ns1:extLst>
          </ns0:cNvPr>
          <ns0:cNvSpPr>
            <ns1:spLocks noGrp="1"/>
          </ns0:cNvSpPr>
          <ns0:nvPr/>
        </ns0:nvSpPr>
        <ns0:spPr>
          <ns1:xfrm>
            <ns1:off x="4210050" y="3162300"/>
            <ns1:ext cx="7334250" cy="6477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AI 一对一错题本辅导</ns1:t>
            </ns1:r>
          </ns1:p>
        </ns0:txBody>
      </ns0:sp>
      <ns0:sp>
        <ns0:nvSpPr>
          <ns0:cNvPr id="9" name="3,200">
            <ns1:extLst>
              <ns1:ext uri="{FF2B5EF4-FFF2-40B4-BE49-F238E27FC236}">
                <ns2:creationId id="{88433C9B-8BC4-487E-829B-2B94974113B3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4000500"/>
            <ns1:ext cx="3238500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7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37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37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3,200</ns1:t>
            </ns1:r>
          </ns1:p>
        </ns0:txBody>
      </ns0:sp>
      <ns0:sp>
        <ns0:nvSpPr>
          <ns0:cNvPr id="10" name="SAT vocabulary words for structured prac">
            <ns1:extLst>
              <ns1:ext uri="{FF2B5EF4-FFF2-40B4-BE49-F238E27FC236}">
                <ns2:creationId id="{9E5B0F01-532E-411B-A302-54951DDB3479}"/>
              </ns1:ext>
            </ns1:extLst>
          </ns0:cNvPr>
          <ns0:cNvSpPr>
            <ns1:spLocks noGrp="1"/>
          </ns0:cNvSpPr>
          <ns0:nvPr/>
        </ns0:nvSpPr>
        <ns0:spPr>
          <ns1:xfrm>
            <ns1:off x="4210050" y="4114800"/>
            <ns1:ext cx="7334250" cy="6477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SAT 词汇系统练习</ns1:t>
            </ns1:r>
          </ns1:p>
        </ns0:txBody>
      </ns0:sp>
      <ns0:sp>
        <ns0:nvSpPr>
          <ns0:cNvPr id="11" name="150 points">
            <ns1:extLst>
              <ns1:ext uri="{FF2B5EF4-FFF2-40B4-BE49-F238E27FC236}">
                <ns2:creationId id="{8BD9F820-CFAD-417E-BB04-A22C0879F5C9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4953000"/>
            <ns1:ext cx="3238500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1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31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31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150 分</ns1:t>
            </ns1:r>
          </ns1:p>
        </ns0:txBody>
      </ns0:sp>
      <ns0:sp>
        <ns0:nvSpPr>
          <ns0:cNvPr id="12" name="Average improvement target">
            <ns1:extLst>
              <ns1:ext uri="{FF2B5EF4-FFF2-40B4-BE49-F238E27FC236}">
                <ns2:creationId id="{08C0C5F2-01AE-447D-B786-BD5DCA5AFB10}"/>
              </ns1:ext>
            </ns1:extLst>
          </ns0:cNvPr>
          <ns0:cNvSpPr>
            <ns1:spLocks noGrp="1"/>
          </ns0:cNvSpPr>
          <ns0:nvPr/>
        </ns0:nvSpPr>
        <ns0:spPr>
          <ns1:xfrm>
            <ns1:off x="4210050" y="5067300"/>
            <ns1:ext cx="7334250" cy="6477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1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平均提分目标</ns1:t>
            </ns1:r>
          </ns1:p>
        </ns0:txBody>
      </ns0:sp>
      <ns0:sp>
        <ns0:nvSpPr>
          <ns0:cNvPr id="13" name="Company target. Individual results vary.">
            <ns1:extLst>
              <ns1:ext uri="{FF2B5EF4-FFF2-40B4-BE49-F238E27FC236}">
                <ns2:creationId id="{D8EB1061-57AE-4E02-8F05-D52B48944226}"/>
              </ns1:ext>
            </ns1:extLst>
          </ns0:cNvPr>
          <ns0:cNvSpPr>
            <ns1:spLocks noGrp="1"/>
          </ns0:cNvSpPr>
          <ns0:nvPr/>
        </ns0:nvSpPr>
        <ns0:spPr>
          <ns1:xfrm>
            <ns1:off x="4210050" y="5905500"/>
            <ns1:ext cx="7334250" cy="400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35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35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135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企业设定目标，实际效果因人而异。</ns1:t>
            </ns1:r>
          </ns1:p>
        </ns0:txBody>
      </ns0:sp>
    </ns0:spTree>
    <ns0:extLst>
      <ns0:ext uri="{BB962C8B-B14F-4D97-AF65-F5344CB8AC3E}">
        <ns3:creationId val="1079928"/>
      </ns0:ext>
    </ns0:extLst>
  </ns0:cSld>
</ns0:sld>
</file>

<file path=ppt/slides/slide4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22" name="SmartSAT">
            <ns1:extLst>
              <ns1:ext uri="{FF2B5EF4-FFF2-40B4-BE49-F238E27FC236}">
                <ns2:creationId id="{0A8FB079-2124-4FBC-AC11-DCB1DC9F323C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95275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PRODUCT &amp; SALES  04">
            <ns1:extLst>
              <ns1:ext uri="{FF2B5EF4-FFF2-40B4-BE49-F238E27FC236}">
                <ns2:creationId id="{86B4C00E-CE52-4004-967E-77120BB89080}"/>
              </ns1:ext>
            </ns1:extLst>
          </ns0:cNvPr>
          <ns0:cNvSpPr>
            <ns1:spLocks noGrp="1"/>
          </ns0:cNvSpPr>
          <ns0:nvPr/>
        </ns0:nvSpPr>
        <ns0:spPr>
          <ns1:xfrm>
            <ns1:off x="8953500" y="342900"/>
            <ns1:ext cx="266700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13000"/>
              </ns1:lnSpc>
              <ns1:buNone/>
              <ns1:def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产品与销售  04</ns1:t>
            </ns1:r>
          </ns1:p>
        </ns0:txBody>
      </ns0:sp>
      <ns0:sp>
        <ns0:nvSpPr>
          <ns0:cNvPr id="3" name="The SmartSAT learning workflow">
            <ns1:extLst>
              <ns1:ext uri="{FF2B5EF4-FFF2-40B4-BE49-F238E27FC236}">
                <ns2:creationId id="{CA386CD9-03F8-4288-8EA1-E469B0C82642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971550"/>
            <ns1:ext cx="10972800" cy="9525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SmartSAT 学习流程</ns1:t>
            </ns1:r>
          </ns1:p>
        </ns0:txBody>
      </ns0:sp>
      <ns0:sp>
        <ns0:nvSpPr>
          <ns0:cNvPr id="4" name="smartsat.us">
            <ns1:extLst>
              <ns1:ext uri="{FF2B5EF4-FFF2-40B4-BE49-F238E27FC236}">
                <ns2:creationId id="{9F7553D2-B054-4353-81F5-DE9BEF4268BA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391275"/>
            <ns1:ext cx="9525000" cy="2762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smartsat.us</ns1:t>
            </ns1:r>
          </ns1:p>
        </ns0:txBody>
      </ns0:sp>
      <ns0:sp>
        <ns0:nvSpPr>
          <ns0:cNvPr id="5" name="01">
            <ns1:extLst>
              <ns1:ext uri="{FF2B5EF4-FFF2-40B4-BE49-F238E27FC236}">
                <ns2:creationId id="{89B16455-5E88-459E-981E-2B20B7712F2A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085975"/>
            <ns1:ext cx="704850" cy="3619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80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01</ns1:t>
            </ns1:r>
          </ns1:p>
        </ns0:txBody>
      </ns0:sp>
      <ns0:sp>
        <ns0:nvSpPr>
          <ns0:cNvPr id="6" name="Diagnose">
            <ns1:extLst>
              <ns1:ext uri="{FF2B5EF4-FFF2-40B4-BE49-F238E27FC236}">
                <ns2:creationId id="{26A57F77-AF5B-42F0-9E13-AC5473DE8D79}"/>
              </ns1:ext>
            </ns1:extLst>
          </ns0:cNvPr>
          <ns0:cNvSpPr>
            <ns1:spLocks noGrp="1"/>
          </ns0:cNvSpPr>
          <ns0:nvPr/>
        </ns0:nvSpPr>
        <ns0:spPr>
          <ns1:xfrm>
            <ns1:off x="1381125" y="2057400"/>
            <ns1:ext cx="5191125" cy="3810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诊断</ns1:t>
            </ns1:r>
          </ns1:p>
        </ns0:txBody>
      </ns0:sp>
      <ns0:sp>
        <ns0:nvSpPr>
          <ns0:cNvPr id="7" name="Find a starting point and weak concepts.">
            <ns1:extLst>
              <ns1:ext uri="{FF2B5EF4-FFF2-40B4-BE49-F238E27FC236}">
                <ns2:creationId id="{3319B444-B927-44AE-BDF7-E8DAE5F3DF71}"/>
              </ns1:ext>
            </ns1:extLst>
          </ns0:cNvPr>
          <ns0:cNvSpPr>
            <ns1:spLocks noGrp="1"/>
          </ns0:cNvSpPr>
          <ns0:nvPr/>
        </ns0:nvSpPr>
        <ns0:spPr>
          <ns1:xfrm>
            <ns1:off x="1381125" y="2409825"/>
            <ns1:ext cx="5191125" cy="3429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7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7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17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明确起点与薄弱知识点。</ns1:t>
            </ns1:r>
          </ns1:p>
        </ns0:txBody>
      </ns0:sp>
      <ns0:sp>
        <ns0:nvSpPr>
          <ns0:cNvPr id="8" name="02">
            <ns1:extLst>
              <ns1:ext uri="{FF2B5EF4-FFF2-40B4-BE49-F238E27FC236}">
                <ns2:creationId id="{DE261688-24B4-4463-8929-32AD40DDFA9E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838450"/>
            <ns1:ext cx="704850" cy="3619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80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02</ns1:t>
            </ns1:r>
          </ns1:p>
        </ns0:txBody>
      </ns0:sp>
      <ns0:sp>
        <ns0:nvSpPr>
          <ns0:cNvPr id="9" name="Practise">
            <ns1:extLst>
              <ns1:ext uri="{FF2B5EF4-FFF2-40B4-BE49-F238E27FC236}">
                <ns2:creationId id="{C9C250F6-B6E4-4FC0-8FBA-D630345068BE}"/>
              </ns1:ext>
            </ns1:extLst>
          </ns0:cNvPr>
          <ns0:cNvSpPr>
            <ns1:spLocks noGrp="1"/>
          </ns0:cNvSpPr>
          <ns0:nvPr/>
        </ns0:nvSpPr>
        <ns0:spPr>
          <ns1:xfrm>
            <ns1:off x="1381125" y="2809875"/>
            <ns1:ext cx="5191125" cy="3810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练习</ns1:t>
            </ns1:r>
          </ns1:p>
        </ns0:txBody>
      </ns0:sp>
      <ns0:sp>
        <ns0:nvSpPr>
          <ns0:cNvPr id="10" name="Take mock exams and review missed items.">
            <ns1:extLst>
              <ns1:ext uri="{FF2B5EF4-FFF2-40B4-BE49-F238E27FC236}">
                <ns2:creationId id="{4550268A-9343-4073-85A4-EE119E5C5BF5}"/>
              </ns1:ext>
            </ns1:extLst>
          </ns0:cNvPr>
          <ns0:cNvSpPr>
            <ns1:spLocks noGrp="1"/>
          </ns0:cNvSpPr>
          <ns0:nvPr/>
        </ns0:nvSpPr>
        <ns0:spPr>
          <ns1:xfrm>
            <ns1:off x="1381125" y="3162300"/>
            <ns1:ext cx="5191125" cy="3429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7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7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17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进行模考，并复习错题。</ns1:t>
            </ns1:r>
          </ns1:p>
        </ns0:txBody>
      </ns0:sp>
      <ns0:sp>
        <ns0:nvSpPr>
          <ns0:cNvPr id="11" name="03">
            <ns1:extLst>
              <ns1:ext uri="{FF2B5EF4-FFF2-40B4-BE49-F238E27FC236}">
                <ns2:creationId id="{D9EE65D2-FC8F-442B-AB3D-3907A1225CF6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3590925"/>
            <ns1:ext cx="704850" cy="3619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80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03</ns1:t>
            </ns1:r>
          </ns1:p>
        </ns0:txBody>
      </ns0:sp>
      <ns0:sp>
        <ns0:nvSpPr>
          <ns0:cNvPr id="12" name="Understand">
            <ns1:extLst>
              <ns1:ext uri="{FF2B5EF4-FFF2-40B4-BE49-F238E27FC236}">
                <ns2:creationId id="{DA763E40-E351-4DE4-A21D-C4F98E3CD7DE}"/>
              </ns1:ext>
            </ns1:extLst>
          </ns0:cNvPr>
          <ns0:cNvSpPr>
            <ns1:spLocks noGrp="1"/>
          </ns0:cNvSpPr>
          <ns0:nvPr/>
        </ns0:nvSpPr>
        <ns0:spPr>
          <ns1:xfrm>
            <ns1:off x="1381125" y="3562350"/>
            <ns1:ext cx="5191125" cy="3810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理解</ns1:t>
            </ns1:r>
          </ns1:p>
        </ns0:txBody>
      </ns0:sp>
      <ns0:sp>
        <ns0:nvSpPr>
          <ns0:cNvPr id="13" name="Discuss mistakes with AI explanations.">
            <ns1:extLst>
              <ns1:ext uri="{FF2B5EF4-FFF2-40B4-BE49-F238E27FC236}">
                <ns2:creationId id="{DC44BFA3-ECE4-4B8B-BC3F-64755151189D}"/>
              </ns1:ext>
            </ns1:extLst>
          </ns0:cNvPr>
          <ns0:cNvSpPr>
            <ns1:spLocks noGrp="1"/>
          </ns0:cNvSpPr>
          <ns0:nvPr/>
        </ns0:nvSpPr>
        <ns0:spPr>
          <ns1:xfrm>
            <ns1:off x="1381125" y="3914775"/>
            <ns1:ext cx="5191125" cy="3429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7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7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17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结合 AI 讲解，理解错误原因。</ns1:t>
            </ns1:r>
          </ns1:p>
        </ns0:txBody>
      </ns0:sp>
      <ns0:sp>
        <ns0:nvSpPr>
          <ns0:cNvPr id="14" name="04">
            <ns1:extLst>
              <ns1:ext uri="{FF2B5EF4-FFF2-40B4-BE49-F238E27FC236}">
                <ns2:creationId id="{CFB29A59-B9CE-45F4-89C2-E1B64B13B2DD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4343400"/>
            <ns1:ext cx="704850" cy="3619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80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04</ns1:t>
            </ns1:r>
          </ns1:p>
        </ns0:txBody>
      </ns0:sp>
      <ns0:sp>
        <ns0:nvSpPr>
          <ns0:cNvPr id="15" name="Re-test">
            <ns1:extLst>
              <ns1:ext uri="{FF2B5EF4-FFF2-40B4-BE49-F238E27FC236}">
                <ns2:creationId id="{AEF03459-174C-40C0-B1D7-1EC801F8ED91}"/>
              </ns1:ext>
            </ns1:extLst>
          </ns0:cNvPr>
          <ns0:cNvSpPr>
            <ns1:spLocks noGrp="1"/>
          </ns0:cNvSpPr>
          <ns0:nvPr/>
        </ns0:nvSpPr>
        <ns0:spPr>
          <ns1:xfrm>
            <ns1:off x="1381125" y="4314825"/>
            <ns1:ext cx="5191125" cy="3810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复测</ns1:t>
            </ns1:r>
          </ns1:p>
        </ns0:txBody>
      </ns0:sp>
      <ns0:sp>
        <ns0:nvSpPr>
          <ns0:cNvPr id="16" name="Check understanding with related questio">
            <ns1:extLst>
              <ns1:ext uri="{FF2B5EF4-FFF2-40B4-BE49-F238E27FC236}">
                <ns2:creationId id="{75A4C7D0-3E8D-4730-B124-28325359CC94}"/>
              </ns1:ext>
            </ns1:extLst>
          </ns0:cNvPr>
          <ns0:cNvSpPr>
            <ns1:spLocks noGrp="1"/>
          </ns0:cNvSpPr>
          <ns0:nvPr/>
        </ns0:nvSpPr>
        <ns0:spPr>
          <ns1:xfrm>
            <ns1:off x="1381125" y="4667250"/>
            <ns1:ext cx="5191125" cy="3429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7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7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17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通过关联题目检验理解程度。</ns1:t>
            </ns1:r>
          </ns1:p>
        </ns0:txBody>
      </ns0:sp>
      <ns0:sp>
        <ns0:nvSpPr>
          <ns0:cNvPr id="17" name="05">
            <ns1:extLst>
              <ns1:ext uri="{FF2B5EF4-FFF2-40B4-BE49-F238E27FC236}">
                <ns2:creationId id="{C3AC7D83-CB69-4F78-8CBE-92FF6CB139B7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5095875"/>
            <ns1:ext cx="704850" cy="3619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80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05</ns1:t>
            </ns1:r>
          </ns1:p>
        </ns0:txBody>
      </ns0:sp>
      <ns0:sp>
        <ns0:nvSpPr>
          <ns0:cNvPr id="18" name="Track">
            <ns1:extLst>
              <ns1:ext uri="{FF2B5EF4-FFF2-40B4-BE49-F238E27FC236}">
                <ns2:creationId id="{1CB4D700-7917-44E5-9C36-F9F59CE685B4}"/>
              </ns1:ext>
            </ns1:extLst>
          </ns0:cNvPr>
          <ns0:cNvSpPr>
            <ns1:spLocks noGrp="1"/>
          </ns0:cNvSpPr>
          <ns0:nvPr/>
        </ns0:nvSpPr>
        <ns0:spPr>
          <ns1:xfrm>
            <ns1:off x="1381125" y="5067300"/>
            <ns1:ext cx="5191125" cy="3810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追踪</ns1:t>
            </ns1:r>
          </ns1:p>
        </ns0:txBody>
      </ns0:sp>
      <ns0:sp>
        <ns0:nvSpPr>
          <ns0:cNvPr id="19" name="Review progress and choose the next task">
            <ns1:extLst>
              <ns1:ext uri="{FF2B5EF4-FFF2-40B4-BE49-F238E27FC236}">
                <ns2:creationId id="{6FCE5B39-E98F-4C72-96C0-94886D1D9C97}"/>
              </ns1:ext>
            </ns1:extLst>
          </ns0:cNvPr>
          <ns0:cNvSpPr>
            <ns1:spLocks noGrp="1"/>
          </ns0:cNvSpPr>
          <ns0:nvPr/>
        </ns0:nvSpPr>
        <ns0:spPr>
          <ns1:xfrm>
            <ns1:off x="1381125" y="5419725"/>
            <ns1:ext cx="5191125" cy="3429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7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7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17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查看进度，确定下一项学习任务。</ns1:t>
            </ns1:r>
          </ns1:p>
        </ns0:txBody>
      </ns0:sp>
      <ns0:pic>
        <ns0:nvPicPr>
          <ns0:cNvPr id="20" name="">
            <ns1:extLst>
              <ns1:ext uri="{FF2B5EF4-FFF2-40B4-BE49-F238E27FC236}">
                <ns2:creationId id="{BBBE6E77-DF3E-487A-B6AF-B0EA2446F646}"/>
              </ns1:ext>
            </ns1:extLst>
          </ns0:cNvPr>
          <ns0:cNvPicPr>
            <ns1:picLocks noChangeAspect="1"/>
          </ns0:cNvPicPr>
          <ns0:nvPr/>
        </ns0:nvPicPr>
        <ns0:blipFill>
          <ns1:blip ns3:embed="Re111a30f40324c86"/>
          <ns1:srcRect l="3333" t="0" r="3333" b="0"/>
          <ns1:stretch>
            <ns1:fillRect l="0" t="0" r="0" b="0"/>
          </ns1:stretch>
        </ns0:blipFill>
        <ns0:spPr>
          <ns1:xfrm>
            <ns1:off x="7181850" y="2381250"/>
            <ns1:ext cx="4400550" cy="3143250"/>
          </ns1:xfrm>
          <ns1:prstGeom prst="rect">
            <ns1:avLst/>
          </ns1:prstGeom>
        </ns0:spPr>
      </ns0:pic>
      <ns0:sp>
        <ns0:nvSpPr>
          <ns0:cNvPr id="21" name="Illustrative scene">
            <ns1:extLst>
              <ns1:ext uri="{FF2B5EF4-FFF2-40B4-BE49-F238E27FC236}">
                <ns2:creationId id="{0FF0AC81-38E9-4E87-A887-446E54A0B0C8}"/>
              </ns1:ext>
            </ns1:extLst>
          </ns0:cNvPr>
          <ns0:cNvSpPr>
            <ns1:spLocks noGrp="1"/>
          </ns0:cNvSpPr>
          <ns0:nvPr/>
        </ns0:nvSpPr>
        <ns0:spPr>
          <ns1:xfrm>
            <ns1:off x="7181850" y="5610225"/>
            <ns1:ext cx="4400550" cy="2381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1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1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11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示意场景</ns1:t>
            </ns1:r>
          </ns1:p>
        </ns0:txBody>
      </ns0:sp>
    </ns0:spTree>
    <ns0:extLst>
      <ns0:ext uri="{BB962C8B-B14F-4D97-AF65-F5344CB8AC3E}">
        <ns4:creationId val="995072417"/>
      </ns0:ext>
    </ns0:extLst>
  </ns0:cSld>
</ns0:sld>
</file>

<file path=ppt/slides/slide5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1" name="SmartSAT">
            <ns1:extLst>
              <ns1:ext uri="{FF2B5EF4-FFF2-40B4-BE49-F238E27FC236}">
                <ns2:creationId id="{D52BBD5C-6CE0-4425-BF5D-FDAE4178FD60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95275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PRODUCT &amp; SALES  05">
            <ns1:extLst>
              <ns1:ext uri="{FF2B5EF4-FFF2-40B4-BE49-F238E27FC236}">
                <ns2:creationId id="{49CF9DCA-61D6-4142-A344-B3FE6203EC0D}"/>
              </ns1:ext>
            </ns1:extLst>
          </ns0:cNvPr>
          <ns0:cNvSpPr>
            <ns1:spLocks noGrp="1"/>
          </ns0:cNvSpPr>
          <ns0:nvPr/>
        </ns0:nvSpPr>
        <ns0:spPr>
          <ns1:xfrm>
            <ns1:off x="8953500" y="342900"/>
            <ns1:ext cx="266700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13000"/>
              </ns1:lnSpc>
              <ns1:buNone/>
              <ns1:def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产品与销售  05</ns1:t>
            </ns1:r>
          </ns1:p>
        </ns0:txBody>
      </ns0:sp>
      <ns0:sp>
        <ns0:nvSpPr>
          <ns0:cNvPr id="3" name="A free diagnostic before registration">
            <ns1:extLst>
              <ns1:ext uri="{FF2B5EF4-FFF2-40B4-BE49-F238E27FC236}">
                <ns2:creationId id="{2B4A765B-AD5B-49CA-A858-80A761B9D1E9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971550"/>
            <ns1:ext cx="10972800" cy="9525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注册前，即可免费开始诊断</ns1:t>
            </ns1:r>
          </ns1:p>
        </ns0:txBody>
      </ns0:sp>
      <ns0:sp>
        <ns0:nvSpPr>
          <ns0:cNvPr id="4" name="smartsat.us">
            <ns1:extLst>
              <ns1:ext uri="{FF2B5EF4-FFF2-40B4-BE49-F238E27FC236}">
                <ns2:creationId id="{AD870E6F-7E0D-46D6-9DA6-70FCC0BF97BC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391275"/>
            <ns1:ext cx="9525000" cy="2762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smartsat.us</ns1:t>
            </ns1:r>
          </ns1:p>
        </ns0:txBody>
      </ns0:sp>
      <ns0:sp>
        <ns0:nvSpPr>
          <ns0:cNvPr id="5" name="16 questions">
            <ns1:extLst>
              <ns1:ext uri="{FF2B5EF4-FFF2-40B4-BE49-F238E27FC236}">
                <ns2:creationId id="{FA0A1AF6-9EEB-4A8D-B2D7-6242EBC897B6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333625"/>
            <ns1:ext cx="6143625" cy="5715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2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32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32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16 道题</ns1:t>
            </ns1:r>
          </ns1:p>
        </ns0:txBody>
      </ns0:sp>
      <ns0:sp>
        <ns0:nvSpPr>
          <ns0:cNvPr id="6" name="Reading &amp; Writing and Math&#10;at real SAT p">
            <ns1:extLst>
              <ns1:ext uri="{FF2B5EF4-FFF2-40B4-BE49-F238E27FC236}">
                <ns2:creationId id="{4F47E9F6-B2E7-4874-8C7E-4FE025EB66B2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3009900"/>
            <ns1:ext cx="5905500" cy="7905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0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10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0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阅读与写作、数学</ns1:t>
            </ns1:r>
          </ns1:p>
          <ns1:p>
            <ns1:pPr algn="l">
              <ns1:lnSpc>
                <ns1:spcPct val="113000"/>
              </ns1:lnSpc>
              <ns1:buNone/>
              <ns1:defRPr sz="210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0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按 SAT 考试节奏作答。</ns1:t>
            </ns1:r>
          </ns1:p>
        </ns0:txBody>
      </ns0:sp>
      <ns0:sp>
        <ns0:nvSpPr>
          <ns0:cNvPr id="7" name="20-minute diagnostic">
            <ns1:extLst>
              <ns1:ext uri="{FF2B5EF4-FFF2-40B4-BE49-F238E27FC236}">
                <ns2:creationId id="{9B899D3C-244F-4A5E-BB32-9DC83C4954E4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3990975"/>
            <ns1:ext cx="6143625" cy="4191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20 分钟诊断</ns1:t>
            </ns1:r>
          </ns1:p>
        </ns0:txBody>
      </ns0:sp>
      <ns0:sp>
        <ns0:nvSpPr>
          <ns0:cNvPr id="8" name="Start without an account.&#10;Register to op">
            <ns1:extLst>
              <ns1:ext uri="{FF2B5EF4-FFF2-40B4-BE49-F238E27FC236}">
                <ns2:creationId id="{54C7321D-FDA4-4282-B1E6-CA4564177E4B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4438650"/>
            <ns1:ext cx="5905500" cy="8096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0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10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0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无需账号即可开始。</ns1:t>
            </ns1:r>
          </ns1:p>
          <ns1:p>
            <ns1:pPr algn="l">
              <ns1:lnSpc>
                <ns1:spcPct val="113000"/>
              </ns1:lnSpc>
              <ns1:buNone/>
              <ns1:defRPr sz="210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0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注册后查看报告。</ns1:t>
            </ns1:r>
          </ns1:p>
        </ns0:txBody>
      </ns0:sp>
      <ns0:sp>
        <ns0:nvSpPr>
          <ns0:cNvPr id="9" name="Short on time? Stop after six answers.&#10;A">
            <ns1:extLst>
              <ns1:ext uri="{FF2B5EF4-FFF2-40B4-BE49-F238E27FC236}">
                <ns2:creationId id="{B95A6725-01DF-40D4-9359-F9B7429FE084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5476875"/>
            <ns1:ext cx="6143625" cy="6858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57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57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157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时间有限？完成六道题后可提前结束。</ns1:t>
            </ns1:r>
          </ns1:p>
          <ns1:p>
            <ns1:pPr algn="l">
              <ns1:lnSpc>
                <ns1:spcPct val="113000"/>
              </ns1:lnSpc>
              <ns1:buNone/>
              <ns1:defRPr sz="157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157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题量较少时，估分区间会更宽。</ns1:t>
            </ns1:r>
          </ns1:p>
        </ns0:txBody>
      </ns0:sp>
      <ns0:pic>
        <ns0:nvPicPr>
          <ns0:cNvPr id="10" name="">
            <ns1:extLst>
              <ns1:ext uri="{FF2B5EF4-FFF2-40B4-BE49-F238E27FC236}">
                <ns2:creationId id="{C27AC672-ED89-4A57-AC4B-17629EA4CFF1}"/>
              </ns1:ext>
            </ns1:extLst>
          </ns0:cNvPr>
          <ns0:cNvPicPr>
            <ns1:picLocks noChangeAspect="1"/>
          </ns0:cNvPicPr>
          <ns0:nvPr/>
        </ns0:nvPicPr>
        <ns0:blipFill>
          <ns1:blip ns3:embed="Ra4d697a375fb4bba"/>
          <ns1:stretch/>
        </ns0:blipFill>
        <ns0:spPr>
          <ns1:xfrm>
            <ns1:off x="8192539" y="1895475"/>
            <ns1:ext cx="2855422" cy="4362450"/>
          </ns1:xfrm>
          <ns1:prstGeom prst="rect">
            <ns1:avLst/>
          </ns1:prstGeom>
        </ns0:spPr>
      </ns0:pic>
    </ns0:spTree>
    <ns0:extLst>
      <ns0:ext uri="{BB962C8B-B14F-4D97-AF65-F5344CB8AC3E}">
        <ns4:creationId val="1875354280"/>
      </ns0:ext>
    </ns0:extLst>
  </ns0:cSld>
</ns0:sld>
</file>

<file path=ppt/slides/slide6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1" name="SmartSAT">
            <ns1:extLst>
              <ns1:ext uri="{FF2B5EF4-FFF2-40B4-BE49-F238E27FC236}">
                <ns2:creationId id="{3CB6A5E3-96F5-4710-9D93-DD8F33779A1C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95275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PRODUCT &amp; SALES  06">
            <ns1:extLst>
              <ns1:ext uri="{FF2B5EF4-FFF2-40B4-BE49-F238E27FC236}">
                <ns2:creationId id="{5E8C9647-150C-401D-BDE4-29861CF86385}"/>
              </ns1:ext>
            </ns1:extLst>
          </ns0:cNvPr>
          <ns0:cNvSpPr>
            <ns1:spLocks noGrp="1"/>
          </ns0:cNvSpPr>
          <ns0:nvPr/>
        </ns0:nvSpPr>
        <ns0:spPr>
          <ns1:xfrm>
            <ns1:off x="8953500" y="342900"/>
            <ns1:ext cx="266700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13000"/>
              </ns1:lnSpc>
              <ns1:buNone/>
              <ns1:def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产品与销售  06</ns1:t>
            </ns1:r>
          </ns1:p>
        </ns0:txBody>
      </ns0:sp>
      <ns0:sp>
        <ns0:nvSpPr>
          <ns0:cNvPr id="3" name="Digital SAT mock exams">
            <ns1:extLst>
              <ns1:ext uri="{FF2B5EF4-FFF2-40B4-BE49-F238E27FC236}">
                <ns2:creationId id="{3A43C909-877D-44C0-B548-D7664598C4F5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971550"/>
            <ns1:ext cx="10972800" cy="9525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Digital SAT 模考</ns1:t>
            </ns1:r>
          </ns1:p>
        </ns0:txBody>
      </ns0:sp>
      <ns0:sp>
        <ns0:nvSpPr>
          <ns0:cNvPr id="4" name="smartsat.us">
            <ns1:extLst>
              <ns1:ext uri="{FF2B5EF4-FFF2-40B4-BE49-F238E27FC236}">
                <ns2:creationId id="{AC9A235A-092B-4CEC-85A7-F0FC99DF3EAD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391275"/>
            <ns1:ext cx="9525000" cy="2762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smartsat.us</ns1:t>
            </ns1:r>
          </ns1:p>
        </ns0:txBody>
      </ns0:sp>
      <ns0:sp>
        <ns0:nvSpPr>
          <ns0:cNvPr id="5" name="Practise Reading &amp; Writing and Math&#10;in t">
            <ns1:extLst>
              <ns1:ext uri="{FF2B5EF4-FFF2-40B4-BE49-F238E27FC236}">
                <ns2:creationId id="{EEA3A1A3-6861-4859-89E7-95DE5F14B50B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266950"/>
            <ns1:ext cx="6000750" cy="9525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3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3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3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练习阅读与写作、数学</ns1:t>
            </ns1:r>
          </ns1:p>
          <ns1:p>
            <ns1:pPr algn="l">
              <ns1:lnSpc>
                <ns1:spcPct val="113000"/>
              </ns1:lnSpc>
              <ns1:buNone/>
              <ns1:defRPr sz="23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3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熟悉 Digital SAT 的考试形式。</ns1:t>
            </ns1:r>
          </ns1:p>
        </ns0:txBody>
      </ns0:sp>
      <ns0:sp>
        <ns0:nvSpPr>
          <ns0:cNvPr id="6" name="A useful report after the test">
            <ns1:extLst>
              <ns1:ext uri="{FF2B5EF4-FFF2-40B4-BE49-F238E27FC236}">
                <ns2:creationId id="{20C4A0ED-220B-446A-AFCF-A971ECCF40F6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3705225"/>
            <ns1:ext cx="5905500" cy="4381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考试后的分析报告</ns1:t>
            </ns1:r>
          </ns1:p>
        </ns0:txBody>
      </ns0:sp>
      <ns0:sp>
        <ns0:nvSpPr>
          <ns0:cNvPr id="7" name="Review score estimates, performance&#10;and ">
            <ns1:extLst>
              <ns1:ext uri="{FF2B5EF4-FFF2-40B4-BE49-F238E27FC236}">
                <ns2:creationId id="{C5081BAD-4764-48EE-BCF8-B012725C718D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4267200"/>
            <ns1:ext cx="6000750" cy="1076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查看估分与作答表现</ns1:t>
            </ns1:r>
          </ns1:p>
          <ns1:p>
            <ns1:pPr algn="l">
              <ns1:lnSpc>
                <ns1:spcPct val="113000"/>
              </ns1:lnSpc>
              <ns1:buNone/>
              <ns1:def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在下次练习前掌握薄弱知识点。</ns1:t>
            </ns1:r>
          </ns1:p>
        </ns0:txBody>
      </ns0:sp>
      <ns0:sp>
        <ns0:nvSpPr>
          <ns0:cNvPr id="8" name="SmartSAT is an independent preparation s">
            <ns1:extLst>
              <ns1:ext uri="{FF2B5EF4-FFF2-40B4-BE49-F238E27FC236}">
                <ns2:creationId id="{52A37ED4-E0F6-41E9-889E-33D470C973EB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5686425"/>
            <ns1:ext cx="6143625" cy="4572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4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4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14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SmartSAT 提供独立备考服务。</ns1:t>
            </ns1:r>
          </ns1:p>
        </ns0:txBody>
      </ns0:sp>
      <ns0:pic>
        <ns0:nvPicPr>
          <ns0:cNvPr id="9" name="">
            <ns1:extLst>
              <ns1:ext uri="{FF2B5EF4-FFF2-40B4-BE49-F238E27FC236}">
                <ns2:creationId id="{181DC3CC-8DB9-45B2-845E-542C82B1DF73}"/>
              </ns1:ext>
            </ns1:extLst>
          </ns0:cNvPr>
          <ns0:cNvPicPr>
            <ns1:picLocks noChangeAspect="1"/>
          </ns0:cNvPicPr>
          <ns0:nvPr/>
        </ns0:nvPicPr>
        <ns0:blipFill>
          <ns1:blip ns3:embed="R44150ed1c3af4816"/>
          <ns1:srcRect l="7808" t="0" r="7808" b="0"/>
          <ns1:stretch>
            <ns1:fillRect l="0" t="0" r="0" b="0"/>
          </ns1:stretch>
        </ns0:blipFill>
        <ns0:spPr>
          <ns1:xfrm>
            <ns1:off x="7181850" y="2238375"/>
            <ns1:ext cx="4400550" cy="3476625"/>
          </ns1:xfrm>
          <ns1:prstGeom prst="rect">
            <ns1:avLst/>
          </ns1:prstGeom>
        </ns0:spPr>
      </ns0:pic>
      <ns0:sp>
        <ns0:nvSpPr>
          <ns0:cNvPr id="10" name="Illustrative scene">
            <ns1:extLst>
              <ns1:ext uri="{FF2B5EF4-FFF2-40B4-BE49-F238E27FC236}">
                <ns2:creationId id="{1F268123-4267-4AF7-A0C8-6F28155DEA3A}"/>
              </ns1:ext>
            </ns1:extLst>
          </ns0:cNvPr>
          <ns0:cNvSpPr>
            <ns1:spLocks noGrp="1"/>
          </ns0:cNvSpPr>
          <ns0:nvPr/>
        </ns0:nvSpPr>
        <ns0:spPr>
          <ns1:xfrm>
            <ns1:off x="7181850" y="5800725"/>
            <ns1:ext cx="4400550" cy="2381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1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1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11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示意场景</ns1:t>
            </ns1:r>
          </ns1:p>
        </ns0:txBody>
      </ns0:sp>
    </ns0:spTree>
    <ns0:extLst>
      <ns0:ext uri="{BB962C8B-B14F-4D97-AF65-F5344CB8AC3E}">
        <ns4:creationId val="539984873"/>
      </ns0:ext>
    </ns0:extLst>
  </ns0:cSld>
</ns0:sld>
</file>

<file path=ppt/slides/slide7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1" name="SmartSAT">
            <ns1:extLst>
              <ns1:ext uri="{FF2B5EF4-FFF2-40B4-BE49-F238E27FC236}">
                <ns2:creationId id="{36B571EB-F750-455F-A72E-8E237B65993D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95275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PRODUCT &amp; SALES  07">
            <ns1:extLst>
              <ns1:ext uri="{FF2B5EF4-FFF2-40B4-BE49-F238E27FC236}">
                <ns2:creationId id="{1DCD55FA-ED4A-4B64-8B24-ED5C576B5623}"/>
              </ns1:ext>
            </ns1:extLst>
          </ns0:cNvPr>
          <ns0:cNvSpPr>
            <ns1:spLocks noGrp="1"/>
          </ns0:cNvSpPr>
          <ns0:nvPr/>
        </ns0:nvSpPr>
        <ns0:spPr>
          <ns1:xfrm>
            <ns1:off x="8953500" y="342900"/>
            <ns1:ext cx="266700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13000"/>
              </ns1:lnSpc>
              <ns1:buNone/>
              <ns1:def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产品与销售  07</ns1:t>
            </ns1:r>
          </ns1:p>
        </ns0:txBody>
      </ns0:sp>
      <ns0:sp>
        <ns0:nvSpPr>
          <ns0:cNvPr id="3" name="AI help inside the mistake notebook">
            <ns1:extLst>
              <ns1:ext uri="{FF2B5EF4-FFF2-40B4-BE49-F238E27FC236}">
                <ns2:creationId id="{1AB5E36F-2B21-4BDB-88C3-C035727CEDD7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971550"/>
            <ns1:ext cx="10972800" cy="9525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错题本中的 AI 辅导</ns1:t>
            </ns1:r>
          </ns1:p>
        </ns0:txBody>
      </ns0:sp>
      <ns0:sp>
        <ns0:nvSpPr>
          <ns0:cNvPr id="4" name="smartsat.us">
            <ns1:extLst>
              <ns1:ext uri="{FF2B5EF4-FFF2-40B4-BE49-F238E27FC236}">
                <ns2:creationId id="{7EA5DDDD-7C9B-4AB9-A22D-E1F13D32FF23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391275"/>
            <ns1:ext cx="9525000" cy="2762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smartsat.us</ns1:t>
            </ns1:r>
          </ns1:p>
        </ns0:txBody>
      </ns0:sp>
      <ns0:sp>
        <ns0:nvSpPr>
          <ns0:cNvPr id="5" name="24×7">
            <ns1:extLst>
              <ns1:ext uri="{FF2B5EF4-FFF2-40B4-BE49-F238E27FC236}">
                <ns2:creationId id="{A4F36798-B27E-4CDF-973E-50741FF9F2FD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124075"/>
            <ns1:ext cx="5905500" cy="7334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46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46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465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24×7</ns1:t>
            </ns1:r>
          </ns1:p>
        </ns0:txBody>
      </ns0:sp>
      <ns0:sp>
        <ns0:nvSpPr>
          <ns0:cNvPr id="6" name="One-to-one explanations&#10;for the mistakes">
            <ns1:extLst>
              <ns1:ext uri="{FF2B5EF4-FFF2-40B4-BE49-F238E27FC236}">
                <ns2:creationId id="{E5FB9AA1-2F33-48E0-A03B-4D8B83026F6B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3048000"/>
            <ns1:ext cx="5905500" cy="8953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25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25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25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针对薄弱题目的</ns1:t>
            </ns1:r>
          </ns1:p>
          <ns1:p>
            <ns1:pPr algn="l">
              <ns1:lnSpc>
                <ns1:spcPct val="113000"/>
              </ns1:lnSpc>
              <ns1:buNone/>
              <ns1:defRPr sz="225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25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一对一讲解。</ns1:t>
            </ns1:r>
          </ns1:p>
        </ns0:txBody>
      </ns0:sp>
      <ns0:sp>
        <ns0:nvSpPr>
          <ns0:cNvPr id="7" name="Review. Explain. Practise again.">
            <ns1:extLst>
              <ns1:ext uri="{FF2B5EF4-FFF2-40B4-BE49-F238E27FC236}">
                <ns2:creationId id="{7D51B178-DFBF-4E2E-8D78-0E21C10E93E9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4400550"/>
            <ns1:ext cx="5905500" cy="4381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复习错题，理解讲解，再次练习。</ns1:t>
            </ns1:r>
          </ns1:p>
        </ns0:txBody>
      </ns0:sp>
      <ns0:sp>
        <ns0:nvSpPr>
          <ns0:cNvPr id="8" name="Build understanding with related questio">
            <ns1:extLst>
              <ns1:ext uri="{FF2B5EF4-FFF2-40B4-BE49-F238E27FC236}">
                <ns2:creationId id="{3460EE7A-1539-447A-B9C1-7F987D315849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4981575"/>
            <ns1:ext cx="6143625" cy="10668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通过关联题目巩固理解。</ns1:t>
            </ns1:r>
          </ns1:p>
          <ns1:p>
            <ns1:pPr algn="l">
              <ns1:lnSpc>
                <ns1:spcPct val="113000"/>
              </ns1:lnSpc>
              <ns1:buNone/>
              <ns1:def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连续答对三次，标记为掌握。</ns1:t>
            </ns1:r>
          </ns1:p>
        </ns0:txBody>
      </ns0:sp>
      <ns0:pic>
        <ns0:nvPicPr>
          <ns0:cNvPr id="9" name="">
            <ns1:extLst>
              <ns1:ext uri="{FF2B5EF4-FFF2-40B4-BE49-F238E27FC236}">
                <ns2:creationId id="{3E03B39A-CEF4-46E6-AA7D-8C2BBFFC89D2}"/>
              </ns1:ext>
            </ns1:extLst>
          </ns0:cNvPr>
          <ns0:cNvPicPr>
            <ns1:picLocks noChangeAspect="1"/>
          </ns0:cNvPicPr>
          <ns0:nvPr/>
        </ns0:nvPicPr>
        <ns0:blipFill>
          <ns1:blip ns3:embed="R5dc9bb0a85c54d73"/>
          <ns1:srcRect l="7808" t="0" r="7808" b="0"/>
          <ns1:stretch>
            <ns1:fillRect l="0" t="0" r="0" b="0"/>
          </ns1:stretch>
        </ns0:blipFill>
        <ns0:spPr>
          <ns1:xfrm>
            <ns1:off x="7181850" y="2238375"/>
            <ns1:ext cx="4400550" cy="3476625"/>
          </ns1:xfrm>
          <ns1:prstGeom prst="rect">
            <ns1:avLst/>
          </ns1:prstGeom>
        </ns0:spPr>
      </ns0:pic>
      <ns0:sp>
        <ns0:nvSpPr>
          <ns0:cNvPr id="10" name="Illustrative scene">
            <ns1:extLst>
              <ns1:ext uri="{FF2B5EF4-FFF2-40B4-BE49-F238E27FC236}">
                <ns2:creationId id="{6360232F-27EE-44C7-8812-F2850EC91943}"/>
              </ns1:ext>
            </ns1:extLst>
          </ns0:cNvPr>
          <ns0:cNvSpPr>
            <ns1:spLocks noGrp="1"/>
          </ns0:cNvSpPr>
          <ns0:nvPr/>
        </ns0:nvSpPr>
        <ns0:spPr>
          <ns1:xfrm>
            <ns1:off x="7181850" y="5800725"/>
            <ns1:ext cx="4400550" cy="2381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1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1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11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示意场景</ns1:t>
            </ns1:r>
          </ns1:p>
        </ns0:txBody>
      </ns0:sp>
    </ns0:spTree>
    <ns0:extLst>
      <ns0:ext uri="{BB962C8B-B14F-4D97-AF65-F5344CB8AC3E}">
        <ns4:creationId val="372971443"/>
      </ns0:ext>
    </ns0:extLst>
  </ns0:cSld>
</ns0:sld>
</file>

<file path=ppt/slides/slide8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1" name="SmartSAT">
            <ns1:extLst>
              <ns1:ext uri="{FF2B5EF4-FFF2-40B4-BE49-F238E27FC236}">
                <ns2:creationId id="{02B4AF6C-56EE-4919-80E6-8431D667EC76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95275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PRODUCT &amp; SALES  08">
            <ns1:extLst>
              <ns1:ext uri="{FF2B5EF4-FFF2-40B4-BE49-F238E27FC236}">
                <ns2:creationId id="{8A5BEF9B-445F-4036-8299-7CEB01DBCBFE}"/>
              </ns1:ext>
            </ns1:extLst>
          </ns0:cNvPr>
          <ns0:cNvSpPr>
            <ns1:spLocks noGrp="1"/>
          </ns0:cNvSpPr>
          <ns0:nvPr/>
        </ns0:nvSpPr>
        <ns0:spPr>
          <ns1:xfrm>
            <ns1:off x="8953500" y="342900"/>
            <ns1:ext cx="266700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13000"/>
              </ns1:lnSpc>
              <ns1:buNone/>
              <ns1:def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产品与销售  08</ns1:t>
            </ns1:r>
          </ns1:p>
        </ns0:txBody>
      </ns0:sp>
      <ns0:sp>
        <ns0:nvSpPr>
          <ns0:cNvPr id="3" name="SAT vocabulary practice">
            <ns1:extLst>
              <ns1:ext uri="{FF2B5EF4-FFF2-40B4-BE49-F238E27FC236}">
                <ns2:creationId id="{F2925B65-4744-474A-B338-B75378085C59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971550"/>
            <ns1:ext cx="10972800" cy="9525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SAT 词汇练习</ns1:t>
            </ns1:r>
          </ns1:p>
        </ns0:txBody>
      </ns0:sp>
      <ns0:sp>
        <ns0:nvSpPr>
          <ns0:cNvPr id="4" name="smartsat.us">
            <ns1:extLst>
              <ns1:ext uri="{FF2B5EF4-FFF2-40B4-BE49-F238E27FC236}">
                <ns2:creationId id="{AE2D921A-1CDC-4DBB-9F13-2971CE54A04F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391275"/>
            <ns1:ext cx="9525000" cy="2762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smartsat.us</ns1:t>
            </ns1:r>
          </ns1:p>
        </ns0:txBody>
      </ns0:sp>
      <ns0:sp>
        <ns0:nvSpPr>
          <ns0:cNvPr id="5" name="3,200 words">
            <ns1:extLst>
              <ns1:ext uri="{FF2B5EF4-FFF2-40B4-BE49-F238E27FC236}">
                <ns2:creationId id="{A2580169-A0CC-401D-83E6-A61D6660AB88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124075"/>
            <ns1:ext cx="6143625" cy="7239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45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45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45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3,200 个词汇</ns1:t>
            </ns1:r>
          </ns1:p>
        </ns0:txBody>
      </ns0:sp>
      <ns0:sp>
        <ns0:nvSpPr>
          <ns0:cNvPr id="6" name="Structured practice for stronger&#10;reading">
            <ns1:extLst>
              <ns1:ext uri="{FF2B5EF4-FFF2-40B4-BE49-F238E27FC236}">
                <ns2:creationId id="{79EA763E-2D0C-455F-A7DA-62E9CE73FD45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3048000"/>
            <ns1:ext cx="6048375" cy="9048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25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25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25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通过系统练习</ns1:t>
            </ns1:r>
          </ns1:p>
          <ns1:p>
            <ns1:pPr algn="l">
              <ns1:lnSpc>
                <ns1:spcPct val="113000"/>
              </ns1:lnSpc>
              <ns1:buNone/>
              <ns1:defRPr sz="225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25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巩固阅读与写作基础。</ns1:t>
            </ns1:r>
          </ns1:p>
        </ns0:txBody>
      </ns0:sp>
      <ns0:sp>
        <ns0:nvSpPr>
          <ns0:cNvPr id="7" name="A repeatable daily routine">
            <ns1:extLst>
              <ns1:ext uri="{FF2B5EF4-FFF2-40B4-BE49-F238E27FC236}">
                <ns2:creationId id="{E77412AA-D267-4607-9337-6B048AEDC197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4476750"/>
            <ns1:ext cx="5905500" cy="4381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每天都能坚持的学习安排</ns1:t>
            </ns1:r>
          </ns1:p>
        </ns0:txBody>
      </ns0:sp>
      <ns0:sp>
        <ns0:nvSpPr>
          <ns0:cNvPr id="8" name="Review words in context.&#10;Practise recall">
            <ns1:extLst>
              <ns1:ext uri="{FF2B5EF4-FFF2-40B4-BE49-F238E27FC236}">
                <ns2:creationId id="{7A905144-C9EB-4AF6-8C53-E7481D778727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5038725"/>
            <ns1:ext cx="6143625" cy="9525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结合语境复习词汇。</ns1:t>
            </ns1:r>
          </ns1:p>
          <ns1:p>
            <ns1:pPr algn="l">
              <ns1:lnSpc>
                <ns1:spcPct val="113000"/>
              </ns1:lnSpc>
              <ns1:buNone/>
              <ns1:def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练习记忆提取，追踪词汇学习进度。</ns1:t>
            </ns1:r>
          </ns1:p>
        </ns0:txBody>
      </ns0:sp>
      <ns0:pic>
        <ns0:nvPicPr>
          <ns0:cNvPr id="9" name="">
            <ns1:extLst>
              <ns1:ext uri="{FF2B5EF4-FFF2-40B4-BE49-F238E27FC236}">
                <ns2:creationId id="{8A76C875-297D-49EC-BC79-695065C421BD}"/>
              </ns1:ext>
            </ns1:extLst>
          </ns0:cNvPr>
          <ns0:cNvPicPr>
            <ns1:picLocks noChangeAspect="1"/>
          </ns0:cNvPicPr>
          <ns0:nvPr/>
        </ns0:nvPicPr>
        <ns0:blipFill>
          <ns1:blip ns3:embed="R84367f1ae06644f9"/>
          <ns1:srcRect l="7808" t="0" r="7808" b="0"/>
          <ns1:stretch>
            <ns1:fillRect l="0" t="0" r="0" b="0"/>
          </ns1:stretch>
        </ns0:blipFill>
        <ns0:spPr>
          <ns1:xfrm>
            <ns1:off x="7181850" y="2238375"/>
            <ns1:ext cx="4400550" cy="3476625"/>
          </ns1:xfrm>
          <ns1:prstGeom prst="rect">
            <ns1:avLst/>
          </ns1:prstGeom>
        </ns0:spPr>
      </ns0:pic>
      <ns0:sp>
        <ns0:nvSpPr>
          <ns0:cNvPr id="10" name="Illustrative scene">
            <ns1:extLst>
              <ns1:ext uri="{FF2B5EF4-FFF2-40B4-BE49-F238E27FC236}">
                <ns2:creationId id="{78DDDA05-EDF2-4282-A234-422571A449BA}"/>
              </ns1:ext>
            </ns1:extLst>
          </ns0:cNvPr>
          <ns0:cNvSpPr>
            <ns1:spLocks noGrp="1"/>
          </ns0:cNvSpPr>
          <ns0:nvPr/>
        </ns0:nvSpPr>
        <ns0:spPr>
          <ns1:xfrm>
            <ns1:off x="7181850" y="5800725"/>
            <ns1:ext cx="4400550" cy="2381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1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1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11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示意场景</ns1:t>
            </ns1:r>
          </ns1:p>
        </ns0:txBody>
      </ns0:sp>
    </ns0:spTree>
    <ns0:extLst>
      <ns0:ext uri="{BB962C8B-B14F-4D97-AF65-F5344CB8AC3E}">
        <ns4:creationId val="458054490"/>
      </ns0:ext>
    </ns0:extLst>
  </ns0:cSld>
</ns0:sld>
</file>

<file path=ppt/slides/slide9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1" name="SmartSAT">
            <ns1:extLst>
              <ns1:ext uri="{FF2B5EF4-FFF2-40B4-BE49-F238E27FC236}">
                <ns2:creationId id="{D14E8F0A-9C10-4050-BDF2-F0FBDAB67C7C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95275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PRODUCT &amp; SALES  09">
            <ns1:extLst>
              <ns1:ext uri="{FF2B5EF4-FFF2-40B4-BE49-F238E27FC236}">
                <ns2:creationId id="{ACC25665-ECF4-4B47-B14A-8CE2F1BF77EC}"/>
              </ns1:ext>
            </ns1:extLst>
          </ns0:cNvPr>
          <ns0:cNvSpPr>
            <ns1:spLocks noGrp="1"/>
          </ns0:cNvSpPr>
          <ns0:nvPr/>
        </ns0:nvSpPr>
        <ns0:spPr>
          <ns1:xfrm>
            <ns1:off x="8953500" y="342900"/>
            <ns1:ext cx="266700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13000"/>
              </ns1:lnSpc>
              <ns1:buNone/>
              <ns1:def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产品与销售  09</ns1:t>
            </ns1:r>
          </ns1:p>
        </ns0:txBody>
      </ns0:sp>
      <ns0:sp>
        <ns0:nvSpPr>
          <ns0:cNvPr id="3" name="Support for families and teaching teams">
            <ns1:extLst>
              <ns1:ext uri="{FF2B5EF4-FFF2-40B4-BE49-F238E27FC236}">
                <ns2:creationId id="{40DB9183-9034-446B-820B-E8192FB08888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971550"/>
            <ns1:ext cx="10972800" cy="9525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面向家庭与教学团队的支持</ns1:t>
            </ns1:r>
          </ns1:p>
        </ns0:txBody>
      </ns0:sp>
      <ns0:sp>
        <ns0:nvSpPr>
          <ns0:cNvPr id="4" name="smartsat.us">
            <ns1:extLst>
              <ns1:ext uri="{FF2B5EF4-FFF2-40B4-BE49-F238E27FC236}">
                <ns2:creationId id="{39458F11-5FE0-4032-8F24-83F4A718A378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391275"/>
            <ns1:ext cx="9525000" cy="2762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smartsat.us</ns1:t>
            </ns1:r>
          </ns1:p>
        </ns0:txBody>
      </ns0:sp>
      <ns0:sp>
        <ns0:nvSpPr>
          <ns0:cNvPr id="5" name="Parents">
            <ns1:extLst>
              <ns1:ext uri="{FF2B5EF4-FFF2-40B4-BE49-F238E27FC236}">
                <ns2:creationId id="{29BEF535-816F-4078-AFB2-2189C2859EE1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238375"/>
            <ns1:ext cx="5905500" cy="4286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4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4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4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家长</ns1:t>
            </ns1:r>
          </ns1:p>
        </ns0:txBody>
      </ns0:sp>
      <ns0:sp>
        <ns0:nvSpPr>
          <ns0:cNvPr id="6" name="View authorized learning progress,&#10;recen">
            <ns1:extLst>
              <ns1:ext uri="{FF2B5EF4-FFF2-40B4-BE49-F238E27FC236}">
                <ns2:creationId id="{F8D1301E-9C78-4972-9E1F-C2B4D0B49E7D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819400"/>
            <ns1:ext cx="6191250" cy="1047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0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10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0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在获得授权后查看学习进度、</ns1:t>
            </ns1:r>
          </ns1:p>
          <ns1:p>
            <ns1:pPr algn="l">
              <ns1:lnSpc>
                <ns1:spcPct val="113000"/>
              </ns1:lnSpc>
              <ns1:buNone/>
              <ns1:defRPr sz="210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0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近期活动，以及与目标分数的差距。</ns1:t>
            </ns1:r>
          </ns1:p>
        </ns0:txBody>
      </ns0:sp>
      <ns0:sp>
        <ns0:nvSpPr>
          <ns0:cNvPr id="7" name="Teachers and preparation institutions">
            <ns1:extLst>
              <ns1:ext uri="{FF2B5EF4-FFF2-40B4-BE49-F238E27FC236}">
                <ns2:creationId id="{E217528E-3F27-4060-906B-8B34B968A5F8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4248150"/>
            <ns1:ext cx="6191250" cy="7334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1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教师与备考机构</ns1:t>
            </ns1:r>
          </ns1:p>
        </ns0:txBody>
      </ns0:sp>
      <ns0:sp>
        <ns0:nvSpPr>
          <ns0:cNvPr id="8" name="Discuss the product in a demonstration.&#10;">
            <ns1:extLst>
              <ns1:ext uri="{FF2B5EF4-FFF2-40B4-BE49-F238E27FC236}">
                <ns2:creationId id="{99286C2A-7C3E-44D7-9329-62786454EB43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5095875"/>
            <ns1:ext cx="6191250" cy="9525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通过演示深入了解产品。</ns1:t>
            </ns1:r>
          </ns1:p>
          <ns1:p>
            <ns1:pPr algn="l">
              <ns1:lnSpc>
                <ns1:spcPct val="113000"/>
              </ns1:lnSpc>
              <ns1:buNone/>
              <ns1:def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探讨练习如何辅助现有教学。</ns1:t>
            </ns1:r>
          </ns1:p>
        </ns0:txBody>
      </ns0:sp>
      <ns0:pic>
        <ns0:nvPicPr>
          <ns0:cNvPr id="9" name="">
            <ns1:extLst>
              <ns1:ext uri="{FF2B5EF4-FFF2-40B4-BE49-F238E27FC236}">
                <ns2:creationId id="{1891563B-7CAD-48D1-BBD2-16C31D528BF4}"/>
              </ns1:ext>
            </ns1:extLst>
          </ns0:cNvPr>
          <ns0:cNvPicPr>
            <ns1:picLocks noChangeAspect="1"/>
          </ns0:cNvPicPr>
          <ns0:nvPr/>
        </ns0:nvPicPr>
        <ns0:blipFill>
          <ns1:blip ns3:embed="Rf03acb9f38c84a67"/>
          <ns1:srcRect l="8286" t="0" r="8286" b="0"/>
          <ns1:stretch>
            <ns1:fillRect l="0" t="0" r="0" b="0"/>
          </ns1:stretch>
        </ns0:blipFill>
        <ns0:spPr>
          <ns1:xfrm>
            <ns1:off x="7410450" y="2333625"/>
            <ns1:ext cx="4171950" cy="3333750"/>
          </ns1:xfrm>
          <ns1:prstGeom prst="rect">
            <ns1:avLst/>
          </ns1:prstGeom>
        </ns0:spPr>
      </ns0:pic>
      <ns0:sp>
        <ns0:nvSpPr>
          <ns0:cNvPr id="10" name="Illustrative scene">
            <ns1:extLst>
              <ns1:ext uri="{FF2B5EF4-FFF2-40B4-BE49-F238E27FC236}">
                <ns2:creationId id="{0266FAE4-D6E7-4BA5-B398-A48C4E0DE426}"/>
              </ns1:ext>
            </ns1:extLst>
          </ns0:cNvPr>
          <ns0:cNvSpPr>
            <ns1:spLocks noGrp="1"/>
          </ns0:cNvSpPr>
          <ns0:nvPr/>
        </ns0:nvSpPr>
        <ns0:spPr>
          <ns1:xfrm>
            <ns1:off x="7410450" y="5753100"/>
            <ns1:ext cx="4171950" cy="2381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1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1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11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示意场景</ns1:t>
            </ns1:r>
          </ns1:p>
        </ns0:txBody>
      </ns0:sp>
    </ns0:spTree>
    <ns0:extLst>
      <ns0:ext uri="{BB962C8B-B14F-4D97-AF65-F5344CB8AC3E}">
        <ns4:creationId val="250818822"/>
      </ns0:ext>
    </ns0:extLst>
  </ns0:cSld>
</ns0:sld>
</file>

<file path=ppt/slides/slide10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3" name="SmartSAT">
            <ns1:extLst>
              <ns1:ext uri="{FF2B5EF4-FFF2-40B4-BE49-F238E27FC236}">
                <ns2:creationId id="{B2067EF2-BA89-4A6E-8C5C-CC3D82329C35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95275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PRODUCT &amp; SALES  10">
            <ns1:extLst>
              <ns1:ext uri="{FF2B5EF4-FFF2-40B4-BE49-F238E27FC236}">
                <ns2:creationId id="{2F1F0382-8804-4538-816E-7BA9ED6C6349}"/>
              </ns1:ext>
            </ns1:extLst>
          </ns0:cNvPr>
          <ns0:cNvSpPr>
            <ns1:spLocks noGrp="1"/>
          </ns0:cNvSpPr>
          <ns0:nvPr/>
        </ns0:nvSpPr>
        <ns0:spPr>
          <ns1:xfrm>
            <ns1:off x="8953500" y="342900"/>
            <ns1:ext cx="266700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13000"/>
              </ns1:lnSpc>
              <ns1:buNone/>
              <ns1:def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12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产品与销售  10</ns1:t>
            </ns1:r>
          </ns1:p>
        </ns0:txBody>
      </ns0:sp>
      <ns0:sp>
        <ns0:nvSpPr>
          <ns0:cNvPr id="3" name="Your next step with SmartSAT">
            <ns1:extLst>
              <ns1:ext uri="{FF2B5EF4-FFF2-40B4-BE49-F238E27FC236}">
                <ns2:creationId id="{276E46AB-F2B0-4AE6-8CBD-93C044317133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971550"/>
            <ns1:ext cx="10972800" cy="9525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6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开启 SmartSAT 体验</ns1:t>
            </ns1:r>
          </ns1:p>
        </ns0:txBody>
      </ns0:sp>
      <ns0:sp>
        <ns0:nvSpPr>
          <ns0:cNvPr id="4" name="smartsat.us">
            <ns1:extLst>
              <ns1:ext uri="{FF2B5EF4-FFF2-40B4-BE49-F238E27FC236}">
                <ns2:creationId id="{CF5F6D5F-816A-47F2-9100-C2DCD42CC0A9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391275"/>
            <ns1:ext cx="9525000" cy="2762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350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smartsat.us</ns1:t>
            </ns1:r>
          </ns1:p>
        </ns0:txBody>
      </ns0:sp>
      <ns0:sp>
        <ns0:nvSpPr>
          <ns0:cNvPr id="5" name="Students, parents and teachers">
            <ns1:extLst>
              <ns1:ext uri="{FF2B5EF4-FFF2-40B4-BE49-F238E27FC236}">
                <ns2:creationId id="{0E5E6E63-9975-49EC-9E6C-8717FA46E7FB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333625"/>
            <ns1:ext cx="6238875" cy="4381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4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4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4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学生、家长与教师</ns1:t>
            </ns1:r>
          </ns1:p>
        </ns0:txBody>
      </ns0:sp>
      <ns0:sp>
        <ns0:nvSpPr>
          <ns0:cNvPr id="6" name="Try the free diagnostic and explore&#10;Digi">
            <ns1:extLst>
              <ns1:ext uri="{FF2B5EF4-FFF2-40B4-BE49-F238E27FC236}">
                <ns2:creationId id="{498356E2-E0DD-4298-BD86-ACC21390AEF5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943225"/>
            <ns1:ext cx="5905500" cy="8953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7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17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7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体验免费诊断，了解</ns1:t>
            </ns1:r>
          </ns1:p>
          <ns1:p>
            <ns1:pPr algn="l">
              <ns1:lnSpc>
                <ns1:spcPct val="113000"/>
              </ns1:lnSpc>
              <ns1:buNone/>
              <ns1:defRPr sz="217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7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Digital SAT 备考功能。</ns1:t>
            </ns1:r>
          </ns1:p>
        </ns0:txBody>
      </ns0:sp>
      <ns0:sp>
        <ns0:nvSpPr>
          <ns0:cNvPr id="7" name="smartsat.us">
            <ns1:extLst>
              <ns1:ext uri="{FF2B5EF4-FFF2-40B4-BE49-F238E27FC236}">
                <ns2:creationId id="{184FD13D-D419-4F0D-AED8-82C76749FB9C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3962400"/>
            <ns1:ext cx="6238875" cy="4953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9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9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9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smartsat.us</ns1:t>
            </ns1:r>
          </ns1:p>
        </ns0:txBody>
      </ns0:sp>
      <ns0:sp>
        <ns0:nvSpPr>
          <ns0:cNvPr id="8" name="Creators, marketers and partners">
            <ns1:extLst>
              <ns1:ext uri="{FF2B5EF4-FFF2-40B4-BE49-F238E27FC236}">
                <ns2:creationId id="{F382690F-D06A-4CB0-9D0B-42F0AD292C21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4791075"/>
            <ns1:ext cx="6238875" cy="4286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2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内容创作者、营销人员与伙伴</ns1:t>
            </ns1:r>
          </ns1:p>
        </ns0:txBody>
      </ns0:sp>
      <ns0:sp>
        <ns0:nvSpPr>
          <ns0:cNvPr id="9" name="smartsat.pro">
            <ns1:extLst>
              <ns1:ext uri="{FF2B5EF4-FFF2-40B4-BE49-F238E27FC236}">
                <ns2:creationId id="{CCD96AFA-415E-4D38-9B2E-F8D0399E608F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5324475"/>
            <ns1:ext cx="6238875" cy="4953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9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29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9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smartsat.pro</ns1:t>
            </ns1:r>
          </ns1:p>
        </ns0:txBody>
      </ns0:sp>
      <ns0:pic>
        <ns0:nvPicPr>
          <ns0:cNvPr id="10" name="">
            <ns1:extLst>
              <ns1:ext uri="{FF2B5EF4-FFF2-40B4-BE49-F238E27FC236}">
                <ns2:creationId id="{863D7896-E098-4F4E-9D35-2E4C8899DA7F}"/>
              </ns1:ext>
            </ns1:extLst>
          </ns0:cNvPr>
          <ns0:cNvPicPr>
            <ns1:picLocks noChangeAspect="1"/>
          </ns0:cNvPicPr>
          <ns0:nvPr/>
        </ns0:nvPicPr>
        <ns0:blipFill>
          <ns1:blip ns3:embed="R88510a2c0ea44cb0"/>
          <ns1:srcRect l="8286" t="0" r="8286" b="0"/>
          <ns1:stretch>
            <ns1:fillRect l="0" t="0" r="0" b="0"/>
          </ns1:stretch>
        </ns0:blipFill>
        <ns0:spPr>
          <ns1:xfrm>
            <ns1:off x="7410450" y="2333625"/>
            <ns1:ext cx="4171950" cy="3333750"/>
          </ns1:xfrm>
          <ns1:prstGeom prst="rect">
            <ns1:avLst/>
          </ns1:prstGeom>
        </ns0:spPr>
      </ns0:pic>
      <ns0:sp>
        <ns0:nvSpPr>
          <ns0:cNvPr id="11" name="Illustrative scene">
            <ns1:extLst>
              <ns1:ext uri="{FF2B5EF4-FFF2-40B4-BE49-F238E27FC236}">
                <ns2:creationId id="{B9E00AD8-A761-4D6C-801D-A6D076E16D33}"/>
              </ns1:ext>
            </ns1:extLst>
          </ns0:cNvPr>
          <ns0:cNvSpPr>
            <ns1:spLocks noGrp="1"/>
          </ns0:cNvSpPr>
          <ns0:nvPr/>
        </ns0:nvSpPr>
        <ns0:spPr>
          <ns1:xfrm>
            <ns1:off x="7410450" y="5753100"/>
            <ns1:ext cx="4171950" cy="2381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1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1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1125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示意场景</ns1:t>
            </ns1:r>
          </ns1:p>
        </ns0:txBody>
      </ns0:sp>
      <ns0:sp>
        <ns0:nvSpPr>
          <ns0:cNvPr id="12" name="SAT is a College Board trademark. SmartS">
            <ns1:extLst>
              <ns1:ext uri="{FF2B5EF4-FFF2-40B4-BE49-F238E27FC236}">
                <ns2:creationId id="{1415A78A-78BC-43FF-AC22-75E5B2077495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057900"/>
            <ns1:ext cx="10972800" cy="2571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13000"/>
              </ns1:lnSpc>
              <ns1:buNone/>
              <ns1:defRPr sz="120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2616B"/>
                </ns1:solidFill>
                <ns1:latin typeface="Arial"/>
                <ns1:ea typeface="Arial Unicode MS"/>
                <ns1:cs typeface="Arial"/>
              </ns1:rPr>
              <ns1:t>SAT 是 College Board 的商标。SmartSAT 提供独立备考服务。</ns1:t>
            </ns1:r>
          </ns1:p>
        </ns0:txBody>
      </ns0:sp>
    </ns0:spTree>
    <ns0:extLst>
      <ns0:ext uri="{BB962C8B-B14F-4D97-AF65-F5344CB8AC3E}">
        <ns4:creationId val="1305676208"/>
      </ns0:ext>
    </ns0:extLst>
  </ns0:cSld>
</ns0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2026-10-13T03:04:47.3560000Z</dcterms:created>
  <dcterms:modified xsi:type="dcterms:W3CDTF">2026-10-13T03:04:47.3560000Z</dcterms:modified>
</coreProperties>
</file>