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1c5219fec6a642b3" /><Relationship Type="http://schemas.openxmlformats.org/officeDocument/2006/relationships/extended-properties" Target="/docProps/app.xml" Id="R1c7c5434de74406a" /><Relationship Type="http://schemas.openxmlformats.org/officeDocument/2006/relationships/officeDocument" Target="/ppt/presentation.xml" Id="R576bdd2ef77d4d50" /></Relationships>
</file>

<file path=ppt/presentation.xml><?xml version="1.0" encoding="utf-8"?>
<p:presentation xmlns:p="http://schemas.openxmlformats.org/presentationml/2006/main">
  <p:sldMasterIdLst>
    <p:sldMasterId xmlns:r="http://schemas.openxmlformats.org/officeDocument/2006/relationships" id="2147483648" r:id="R05d3a740ed824186"/>
  </p:sldMasterIdLst>
  <p:notesMasterIdLst>
    <p:notesMasterId xmlns:r="http://schemas.openxmlformats.org/officeDocument/2006/relationships" r:id="R5ca08654a4d94ee8"/>
  </p:notesMasterIdLst>
  <p:sldIdLst>
    <p:sldId xmlns:r="http://schemas.openxmlformats.org/officeDocument/2006/relationships" id="256" r:id="Rdd56e11c6a7f444f"/>
    <p:sldId xmlns:r="http://schemas.openxmlformats.org/officeDocument/2006/relationships" id="257" r:id="Rfbfd74f030be4203"/>
    <p:sldId xmlns:r="http://schemas.openxmlformats.org/officeDocument/2006/relationships" id="258" r:id="R2e4e09f22f91462f"/>
    <p:sldId xmlns:r="http://schemas.openxmlformats.org/officeDocument/2006/relationships" id="259" r:id="Re82f53611e304577"/>
    <p:sldId xmlns:r="http://schemas.openxmlformats.org/officeDocument/2006/relationships" id="260" r:id="R15482b0822c64c6d"/>
    <p:sldId xmlns:r="http://schemas.openxmlformats.org/officeDocument/2006/relationships" id="261" r:id="R37f3b2e645a44fe5"/>
    <p:sldId xmlns:r="http://schemas.openxmlformats.org/officeDocument/2006/relationships" id="262" r:id="R366b84b99a2a46d4"/>
    <p:sldId xmlns:r="http://schemas.openxmlformats.org/officeDocument/2006/relationships" id="263" r:id="R43ec8cfe1be74c61"/>
    <p:sldId xmlns:r="http://schemas.openxmlformats.org/officeDocument/2006/relationships" id="264" r:id="R616017881f2046ba"/>
    <p:sldId xmlns:r="http://schemas.openxmlformats.org/officeDocument/2006/relationships" id="265" r:id="R7dfa14c07dfb4b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30a325ccf2f4cc4" /><Relationship Type="http://schemas.openxmlformats.org/officeDocument/2006/relationships/slideMaster" Target="/ppt/slideMasters/slideMaster1.xml" Id="R05d3a740ed824186" /><Relationship Type="http://schemas.openxmlformats.org/officeDocument/2006/relationships/notesMaster" Target="/ppt/notesMasters/notesMaster1.xml" Id="R5ca08654a4d94ee8" /><Relationship Type="http://schemas.openxmlformats.org/officeDocument/2006/relationships/presProps" Target="/ppt/presProps.xml" Id="R9b34538b8bc84397" /><Relationship Type="http://schemas.openxmlformats.org/officeDocument/2006/relationships/tableStyles" Target="/ppt/tableStyles.xml" Id="R8364db2ca6ba46be" /><Relationship Type="http://schemas.openxmlformats.org/officeDocument/2006/relationships/slide" Target="/ppt/slides/slide1.xml" Id="Rdd56e11c6a7f444f" /><Relationship Type="http://schemas.openxmlformats.org/officeDocument/2006/relationships/slide" Target="/ppt/slides/slide2.xml" Id="Rfbfd74f030be4203" /><Relationship Type="http://schemas.openxmlformats.org/officeDocument/2006/relationships/slide" Target="/ppt/slides/slide3.xml" Id="R2e4e09f22f91462f" /><Relationship Type="http://schemas.openxmlformats.org/officeDocument/2006/relationships/slide" Target="/ppt/slides/slide4.xml" Id="Re82f53611e304577" /><Relationship Type="http://schemas.openxmlformats.org/officeDocument/2006/relationships/slide" Target="/ppt/slides/slide5.xml" Id="R15482b0822c64c6d" /><Relationship Type="http://schemas.openxmlformats.org/officeDocument/2006/relationships/slide" Target="/ppt/slides/slide6.xml" Id="R37f3b2e645a44fe5" /><Relationship Type="http://schemas.openxmlformats.org/officeDocument/2006/relationships/slide" Target="/ppt/slides/slide7.xml" Id="R366b84b99a2a46d4" /><Relationship Type="http://schemas.openxmlformats.org/officeDocument/2006/relationships/slide" Target="/ppt/slides/slide8.xml" Id="R43ec8cfe1be74c61" /><Relationship Type="http://schemas.openxmlformats.org/officeDocument/2006/relationships/slide" Target="/ppt/slides/slide9.xml" Id="R616017881f2046ba" /><Relationship Type="http://schemas.openxmlformats.org/officeDocument/2006/relationships/slide" Target="/ppt/slides/slide10.xml" Id="R7dfa14c07dfb4b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c77147a1ae44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1aa08332514ff9" /><Relationship Type="http://schemas.openxmlformats.org/officeDocument/2006/relationships/notesMaster" Target="/ppt/notesMasters/notesMaster1.xml" Id="Rf4728a6f93fb41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ec9282fa7ba4698" /><Relationship Type="http://schemas.openxmlformats.org/officeDocument/2006/relationships/notesMaster" Target="/ppt/notesMasters/notesMaster1.xml" Id="R013c98a864724065"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71b3baa82d4afe" /><Relationship Type="http://schemas.openxmlformats.org/officeDocument/2006/relationships/notesMaster" Target="/ppt/notesMasters/notesMaster1.xml" Id="R563f879bde834c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693d3753e864034" /><Relationship Type="http://schemas.openxmlformats.org/officeDocument/2006/relationships/notesMaster" Target="/ppt/notesMasters/notesMaster1.xml" Id="R9ce95855553943ba"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8af1384c164730" /><Relationship Type="http://schemas.openxmlformats.org/officeDocument/2006/relationships/notesMaster" Target="/ppt/notesMasters/notesMaster1.xml" Id="R53bfa80d0e1a47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c19b51547846bd" /><Relationship Type="http://schemas.openxmlformats.org/officeDocument/2006/relationships/notesMaster" Target="/ppt/notesMasters/notesMaster1.xml" Id="Rd2eb9e3c55f845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449e69918b4bd2" /><Relationship Type="http://schemas.openxmlformats.org/officeDocument/2006/relationships/notesMaster" Target="/ppt/notesMasters/notesMaster1.xml" Id="R7156d3ae1ddc4b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b6480acbc8d24842" /><Relationship Type="http://schemas.openxmlformats.org/officeDocument/2006/relationships/notesMaster" Target="/ppt/notesMasters/notesMaster1.xml" Id="Rfd2060914ea64e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c28053cb1964a8b" /><Relationship Type="http://schemas.openxmlformats.org/officeDocument/2006/relationships/notesMaster" Target="/ppt/notesMasters/notesMaster1.xml" Id="Rcb726f6b37614e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d23291e5ec4157" /><Relationship Type="http://schemas.openxmlformats.org/officeDocument/2006/relationships/notesMaster" Target="/ppt/notesMasters/notesMaster1.xml" Id="Ra20f66c71cab4a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No financing amount or valuation supplied. This deck does not invent a fundraising 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These are planning hypotheses, not fabricated interview findings. No customer quotation or measured problem prevalence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 Full production recording provides actual behavior. A quick demo does not validate official score equivalence or learning outcomes.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Primary source: College Board press release September29,2026. https://newsroom.collegeboard.org/sat-turns-100-nearly-2-million-students-class-2026-take-test . More than1.95m SAT takers,13.5% growth in international participation. These are exam statistics, not paid-prep TAM, revenue or SmartSAT demand. Geography remains to confirm.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Owner supplied these three roles. Using Anthropic AI does not imply a partnership, endorsement or investment by Anthropic.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No invented traction. Editable native fields deliberately state evidence missing. 20k is a forward goal and simulation scores are excluded.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Productive institutional pilot definition in strategy:≥20 real registrations with learning actions. First3 pilot units precede proposed25-unit annual expansion. Prospect names and verbal interest are not contracted revenue.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Official rates confirmed by the owner on 2026-10-12: 20% direct sales, 10% at each of the next two tiers, no joining fee. A full-chain40% example assumes all tiers qualify. Commission base and settlement details remain unspecified.100k marketing cash excludes salary, hosting, AI inference, payment fees, refunds and revenue commissions. No ARPU, LTV, price or margin invented.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Data source strategy/growth-model.json. Monthly increments200,400,700,1000,1300,1600,1800,2100,2300,2500,2900,3200 total20k. Cash100k approved budget. $5 is budget/target ratio, not guaranteed CPA.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Planning source: CEO-confirmed brief, October12,2026, target20,000 cumulative registrations, English-first assets, $100,000 marketing cash. Calculations: strategy/growth-model.json. All projections are assumptions, not observed traction.</a:t>
            </a:r>
          </a:p>
          <a:p xmlns:a="http://schemas.openxmlformats.org/drawingml/2006/main">
            <a:r>
              <a:t>Product source: owner brief and local SmartSAT white paper. 150 points is a company improvement target pending measurement evidence, not a guaranteed or verified achieved average. Simulated grade11 learner1250→1400+ is not a testimonial. Current prices and teacher permissions require production verification.</a:t>
            </a:r>
          </a:p>
          <a:p xmlns:a="http://schemas.openxmlformats.org/drawingml/2006/main">
            <a:r>
              <a:t>No raise amount, financing status, valuation or investor names provided. Resource discussion is not an investment or legal recommendation. CEO approves disclosure.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668b25c6c0478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9053f25109449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bc30fbb93c5439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24ddafbf0d24c5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b052586a1f24c2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6f81a237424413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2FF6DD4-D9A8-47D2-A7B6-BE92B4E7816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0EEA999-0178-400F-8B3B-298F28417F7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4E9323B-C711-463A-8D16-6FBDF20B78E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D631F4-C948-45C3-9911-EFAA0B1F36E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8894179-43AE-463A-A3FA-0791C4905BB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64929F5-15FE-4C22-B592-089001CEF5D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A943520-830B-421A-8600-27F2BAB01D9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C966E8E-4057-487B-A07C-A06D8ED256C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F6E9A9-1242-4802-B28D-3F36B3B1F0C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1A08DA9-D82F-492E-9CCE-9B80118D96C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0d6e01e6cd54c7b" /><Relationship Type="http://schemas.openxmlformats.org/officeDocument/2006/relationships/slideLayout" Target="/ppt/slideLayouts/slideLayout1.xml" Id="R1354d48f0f6c4d6e" /><Relationship Type="http://schemas.openxmlformats.org/officeDocument/2006/relationships/slideLayout" Target="/ppt/slideLayouts/slideLayout2.xml" Id="R6cf6c0f8f6984d2b" /><Relationship Type="http://schemas.openxmlformats.org/officeDocument/2006/relationships/slideLayout" Target="/ppt/slideLayouts/slideLayout3.xml" Id="Rbec4e69164a942c3" /><Relationship Type="http://schemas.openxmlformats.org/officeDocument/2006/relationships/slideLayout" Target="/ppt/slideLayouts/slideLayout4.xml" Id="R65d696968f4e4742" /><Relationship Type="http://schemas.openxmlformats.org/officeDocument/2006/relationships/slideLayout" Target="/ppt/slideLayouts/slideLayout5.xml" Id="Rd347d69e88644ae1" /><Relationship Type="http://schemas.openxmlformats.org/officeDocument/2006/relationships/slideLayout" Target="/ppt/slideLayouts/slideLayout6.xml" Id="R8907ce5d7acc427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54d48f0f6c4d6e"/>
    <p:sldLayoutId xmlns:r="http://schemas.openxmlformats.org/officeDocument/2006/relationships" id="2147483650" r:id="R6cf6c0f8f6984d2b"/>
    <p:sldLayoutId xmlns:r="http://schemas.openxmlformats.org/officeDocument/2006/relationships" id="2147483651" r:id="Rbec4e69164a942c3"/>
    <p:sldLayoutId xmlns:r="http://schemas.openxmlformats.org/officeDocument/2006/relationships" id="2147483652" r:id="R65d696968f4e4742"/>
    <p:sldLayoutId xmlns:r="http://schemas.openxmlformats.org/officeDocument/2006/relationships" id="2147483653" r:id="Rd347d69e88644ae1"/>
    <p:sldLayoutId xmlns:r="http://schemas.openxmlformats.org/officeDocument/2006/relationships" id="2147483654" r:id="R8907ce5d7acc42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fe338a458c4881" /><Relationship Type="http://schemas.openxmlformats.org/officeDocument/2006/relationships/notesSlide" Target="/ppt/notesSlides/notesSlide1.xml" Id="Rdb03ff593d3348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5b9c29c4d404d0d" /><Relationship Type="http://schemas.openxmlformats.org/officeDocument/2006/relationships/notesSlide" Target="/ppt/notesSlides/notesSlide2.xml" Id="Rff3ddd1c6e9a4d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fb37056459a48e2" /><Relationship Type="http://schemas.openxmlformats.org/officeDocument/2006/relationships/notesSlide" Target="/ppt/notesSlides/notesSlide3.xml" Id="R107e45b4440149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85322fbde364599" /><Relationship Type="http://schemas.openxmlformats.org/officeDocument/2006/relationships/notesSlide" Target="/ppt/notesSlides/notesSlide4.xml" Id="Rdf95c7b770b34ac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47c09ffd6504abc" /><Relationship Type="http://schemas.openxmlformats.org/officeDocument/2006/relationships/notesSlide" Target="/ppt/notesSlides/notesSlide5.xml" Id="R22433ac0e65d42e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5cda44ec976436e" /><Relationship Type="http://schemas.openxmlformats.org/officeDocument/2006/relationships/notesSlide" Target="/ppt/notesSlides/notesSlide6.xml" Id="R77cdcdbecc26469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826c2ea2ab44a28" /><Relationship Type="http://schemas.openxmlformats.org/officeDocument/2006/relationships/notesSlide" Target="/ppt/notesSlides/notesSlide7.xml" Id="R99cb6b8a1b3049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841759514774af5" /><Relationship Type="http://schemas.openxmlformats.org/officeDocument/2006/relationships/notesSlide" Target="/ppt/notesSlides/notesSlide8.xml" Id="Rb7692f4b95a844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e9a41463be9463d" /><Relationship Type="http://schemas.openxmlformats.org/officeDocument/2006/relationships/chart" Target="/ppt/slides/charts/chart1.xml" Id="R09bb9707123b49cf" /><Relationship Type="http://schemas.openxmlformats.org/officeDocument/2006/relationships/notesSlide" Target="/ppt/notesSlides/notesSlide9.xml" Id="R9c90becf2adb41c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45949ba82434c87" /><Relationship Type="http://schemas.openxmlformats.org/officeDocument/2006/relationships/notesSlide" Target="/ppt/notesSlides/notesSlide10.xml" Id="R5ce4a3d84b1e434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1800">
                <a:solidFill>
                  <a:srgbClr val="132B40"/>
                </a:solidFill>
                <a:latin typeface="Arial"/>
                <a:ea typeface="Arial"/>
                <a:cs typeface="Arial"/>
              </a:rPr>
              <a:t>Cumulative registered-user target</a:t>
            </a:r>
          </a:p>
        </c:rich>
      </c:tx>
      <c:overlay val="0"/>
      <c:txPr>
        <a:bodyPr xmlns:a="http://schemas.openxmlformats.org/drawingml/2006/main" anchorCtr="1"/>
        <a:lstStyle xmlns:a="http://schemas.openxmlformats.org/drawingml/2006/main"/>
        <a:p xmlns:a="http://schemas.openxmlformats.org/drawingml/2006/main">
          <a:pPr>
            <a:defRPr sz="1800">
              <a:solidFill>
                <a:srgbClr val="132B40"/>
              </a:solidFill>
              <a:latin typeface="Arial"/>
              <a:ea typeface="Arial"/>
              <a:cs typeface="Arial"/>
            </a:defRPr>
          </a:pPr>
        </a:p>
      </c:txPr>
    </c:title>
    <c:plotArea>
      <c:lineChart>
        <c:grouping val="standard"/>
        <c:varyColors val="0"/>
        <c:ser>
          <c:idx val="0"/>
          <c:order val="0"/>
          <c:tx>
            <c:v>Cumulative registered-user target</c:v>
          </c:tx>
          <c:spPr>
            <a:solidFill xmlns:a="http://schemas.openxmlformats.org/drawingml/2006/main">
              <a:srgbClr val="997B46"/>
            </a:solidFill>
            <a:ln xmlns:a="http://schemas.openxmlformats.org/drawingml/2006/main" w="28575">
              <a:solidFill>
                <a:srgbClr val="997B46"/>
              </a:solidFill>
            </a:ln>
          </c:spPr>
          <c:marker>
            <c:symbol val="circle"/>
            <c:size val="7"/>
            <c:spPr>
              <a:solidFill xmlns:a="http://schemas.openxmlformats.org/drawingml/2006/main">
                <a:srgbClr val="997B46"/>
              </a:solidFill>
            </c:spPr>
          </c:marker>
          <c:cat>
            <c:strRef>
              <c:f>'Chart Data'!$A$2:$A$13</c:f>
              <c:strCache>
                <c:ptCount val="12"/>
                <c:pt idx="0">
                  <c:v>M1</c:v>
                </c:pt>
                <c:pt idx="1">
                  <c:v>M2</c:v>
                </c:pt>
                <c:pt idx="2">
                  <c:v>M3</c:v>
                </c:pt>
                <c:pt idx="3">
                  <c:v>M4</c:v>
                </c:pt>
                <c:pt idx="4">
                  <c:v>M5</c:v>
                </c:pt>
                <c:pt idx="5">
                  <c:v>M6</c:v>
                </c:pt>
                <c:pt idx="6">
                  <c:v>M7</c:v>
                </c:pt>
                <c:pt idx="7">
                  <c:v>M8</c:v>
                </c:pt>
                <c:pt idx="8">
                  <c:v>M9</c:v>
                </c:pt>
                <c:pt idx="9">
                  <c:v>M10</c:v>
                </c:pt>
                <c:pt idx="10">
                  <c:v>M11</c:v>
                </c:pt>
                <c:pt idx="11">
                  <c:v>M12</c:v>
                </c:pt>
              </c:strCache>
            </c:strRef>
          </c:cat>
          <c:val>
            <c:numRef>
              <c:f>'Chart Data'!$B$2:$B$13</c:f>
              <c:numCache>
                <c:formatCode>#,##0</c:formatCode>
                <c:ptCount val="12"/>
                <c:pt idx="0">
                  <c:v>200</c:v>
                </c:pt>
                <c:pt idx="1">
                  <c:v>600</c:v>
                </c:pt>
                <c:pt idx="2">
                  <c:v>1300</c:v>
                </c:pt>
                <c:pt idx="3">
                  <c:v>2300</c:v>
                </c:pt>
                <c:pt idx="4">
                  <c:v>3600</c:v>
                </c:pt>
                <c:pt idx="5">
                  <c:v>5200</c:v>
                </c:pt>
                <c:pt idx="6">
                  <c:v>7000</c:v>
                </c:pt>
                <c:pt idx="7">
                  <c:v>9100</c:v>
                </c:pt>
                <c:pt idx="8">
                  <c:v>11400</c:v>
                </c:pt>
                <c:pt idx="9">
                  <c:v>13900</c:v>
                </c:pt>
                <c:pt idx="10">
                  <c:v>16800</c:v>
                </c:pt>
                <c:pt idx="11">
                  <c:v>20000</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725" b="1">
                  <a:solidFill>
                    <a:srgbClr val="132B40"/>
                  </a:solidFill>
                  <a:latin typeface="Arial"/>
                  <a:ea typeface="Arial"/>
                  <a:cs typeface="Arial"/>
                </a:defRPr>
              </a:pPr>
            </a:p>
          </c:txPr>
          <c:showLegendKey val="0"/>
          <c:showVal val="1"/>
          <c:showCatName val="0"/>
          <c:showSerName val="0"/>
          <c:showPercent val="0"/>
          <c:showBubbleSize val="0"/>
          <c:showLeaderLines val="0"/>
        </c:dLbls>
        <c:axId val="48650112"/>
        <c:axId val="48672768"/>
      </c:lineChart>
      <c:catAx>
        <c:axId val="48650112"/>
        <c:scaling>
          <c:orientation val="minMax"/>
        </c:scaling>
        <c:delete val="0"/>
        <c:axPos val="b"/>
        <c:numFmt formatCode="#,##0"/>
        <c:majorTickMark val="none"/>
        <c:minorTickMark val="none"/>
        <c:spPr>
          <a:ln xmlns:a="http://schemas.openxmlformats.org/drawingml/2006/main" w="9525">
            <a:solidFill>
              <a:srgbClr val="D5C6A8"/>
            </a:solidFill>
          </a:ln>
        </c:spPr>
        <c:txPr>
          <a:bodyPr xmlns:a="http://schemas.openxmlformats.org/drawingml/2006/main" anchorCtr="1"/>
          <a:lstStyle xmlns:a="http://schemas.openxmlformats.org/drawingml/2006/main"/>
          <a:p xmlns:a="http://schemas.openxmlformats.org/drawingml/2006/main">
            <a:pPr>
              <a:defRPr sz="1725">
                <a:solidFill>
                  <a:srgbClr val="132B40"/>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4763">
              <a:solidFill>
                <a:srgbClr val="D5C6A8"/>
              </a:solidFill>
            </a:ln>
          </c:spPr>
        </c:majorGridlines>
        <c:numFmt formatCode="#,##0"/>
        <c:majorTickMark val="none"/>
        <c:minorTickMark val="none"/>
        <c:spPr>
          <a:ln xmlns:a="http://schemas.openxmlformats.org/drawingml/2006/main" w="6668">
            <a:solidFill>
              <a:srgbClr val="D5C6A8"/>
            </a:solidFill>
          </a:ln>
        </c:spPr>
        <c:txPr>
          <a:bodyPr xmlns:a="http://schemas.openxmlformats.org/drawingml/2006/main" anchorCtr="1"/>
          <a:lstStyle xmlns:a="http://schemas.openxmlformats.org/drawingml/2006/main"/>
          <a:p xmlns:a="http://schemas.openxmlformats.org/drawingml/2006/main">
            <a:pPr>
              <a:defRPr sz="1725">
                <a:solidFill>
                  <a:srgbClr val="53616A"/>
                </a:solidFill>
                <a:latin typeface="Arial"/>
                <a:ea typeface="Arial"/>
                <a:cs typeface="Arial"/>
              </a:defRPr>
            </a:pPr>
          </a:p>
        </c:txPr>
        <c:crossAx val="48650112"/>
        <c:crossBetween val="between"/>
      </c:valAx>
      <c:spPr>
        <a:solidFill xmlns:a="http://schemas.openxmlformats.org/drawingml/2006/main">
          <a:srgbClr val="FAF8F3"/>
        </a:solidFill>
        <a:ln xmlns:a="http://schemas.openxmlformats.org/drawingml/2006/main" w="0">
          <a:noFill/>
        </a:ln>
      </c:spPr>
    </c:plotArea>
    <c:plotVisOnly val="1"/>
  </c:chart>
  <c:spPr>
    <a:solidFill xmlns:a="http://schemas.openxmlformats.org/drawingml/2006/main">
      <a:srgbClr val="FAF8F3"/>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E825172-EADD-4B39-AEB8-7E96439C337F}"/>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71007C52-B4A5-4F0A-8366-EFFB0CCD2214}"/>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SmartSAT</a:t>
            </a:r>
          </a:p>
        </p:txBody>
      </p:sp>
      <p:sp>
        <p:nvSpPr>
          <p:cNvPr id="3" name="">
            <a:extLst xmlns:a="http://schemas.openxmlformats.org/drawingml/2006/main">
              <a:ext uri="{FF2B5EF4-FFF2-40B4-BE49-F238E27FC236}">
                <a16:creationId xmlns:a16="http://schemas.microsoft.com/office/drawing/2014/main" id="{EAC0F13A-5118-498F-BAB9-0BB439A08A5F}"/>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Investor discussion deck. October 2026.</a:t>
            </a:r>
          </a:p>
        </p:txBody>
      </p:sp>
      <p:sp>
        <p:nvSpPr>
          <p:cNvPr id="4" name="">
            <a:extLst xmlns:a="http://schemas.openxmlformats.org/drawingml/2006/main">
              <a:ext uri="{FF2B5EF4-FFF2-40B4-BE49-F238E27FC236}">
                <a16:creationId xmlns:a16="http://schemas.microsoft.com/office/drawing/2014/main" id="{FAB3DBB4-EF10-43EB-9206-F0CD94AF8566}"/>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973A074-C185-4D7B-9617-9245B1F3312A}"/>
              </a:ext>
            </a:extLst>
          </p:cNvPr>
          <p:cNvSpPr>
            <a:spLocks xmlns:a="http://schemas.openxmlformats.org/drawingml/2006/main" noGrp="1"/>
          </p:cNvSpPr>
          <p:nvPr/>
        </p:nvSpPr>
        <p:spPr>
          <a:xfrm xmlns:a="http://schemas.openxmlformats.org/drawingml/2006/main">
            <a:off x="571500" y="2124075"/>
            <a:ext cx="10572750"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500" b="1">
                <a:solidFill>
                  <a:srgbClr val="132B40"/>
                </a:solidFill>
                <a:latin typeface="Arial"/>
                <a:ea typeface="Arial"/>
                <a:cs typeface="Arial"/>
              </a:defRPr>
            </a:defPPr>
          </a:lstStyle>
          <a:p xmlns:a="http://schemas.openxmlformats.org/drawingml/2006/main">
            <a:pPr algn="l">
              <a:lnSpc>
                <a:spcPct val="108000"/>
              </a:lnSpc>
              <a:buNone/>
              <a:defRPr sz="4500" b="1">
                <a:solidFill>
                  <a:srgbClr val="132B40"/>
                </a:solidFill>
                <a:latin typeface="Arial"/>
                <a:ea typeface="Arial"/>
                <a:cs typeface="Arial"/>
              </a:defRPr>
            </a:pPr>
            <a:r>
              <a:rPr sz="4500" b="1">
                <a:solidFill>
                  <a:srgbClr val="132B40"/>
                </a:solidFill>
                <a:latin typeface="Arial"/>
                <a:ea typeface="Arial"/>
                <a:cs typeface="Arial"/>
              </a:rPr>
              <a:t>Digital SAT preparation</a:t>
            </a:r>
          </a:p>
          <a:p xmlns:a="http://schemas.openxmlformats.org/drawingml/2006/main">
            <a:pPr algn="l">
              <a:lnSpc>
                <a:spcPct val="108000"/>
              </a:lnSpc>
              <a:buNone/>
              <a:defRPr sz="4500" b="1">
                <a:solidFill>
                  <a:srgbClr val="132B40"/>
                </a:solidFill>
                <a:latin typeface="Arial"/>
                <a:ea typeface="Arial"/>
                <a:cs typeface="Arial"/>
              </a:defRPr>
            </a:pPr>
            <a:r>
              <a:rPr sz="4500" b="1">
                <a:solidFill>
                  <a:srgbClr val="132B40"/>
                </a:solidFill>
                <a:latin typeface="Arial"/>
                <a:ea typeface="Arial"/>
                <a:cs typeface="Arial"/>
              </a:rPr>
              <a:t>with continuous AI support</a:t>
            </a:r>
          </a:p>
        </p:txBody>
      </p:sp>
      <p:sp>
        <p:nvSpPr>
          <p:cNvPr id="6" name="">
            <a:extLst xmlns:a="http://schemas.openxmlformats.org/drawingml/2006/main">
              <a:ext uri="{FF2B5EF4-FFF2-40B4-BE49-F238E27FC236}">
                <a16:creationId xmlns:a16="http://schemas.microsoft.com/office/drawing/2014/main" id="{B403B2DD-E323-4771-BF1B-EB4D5BA50C33}"/>
              </a:ext>
            </a:extLst>
          </p:cNvPr>
          <p:cNvSpPr>
            <a:spLocks xmlns:a="http://schemas.openxmlformats.org/drawingml/2006/main" noGrp="1"/>
          </p:cNvSpPr>
          <p:nvPr/>
        </p:nvSpPr>
        <p:spPr>
          <a:xfrm xmlns:a="http://schemas.openxmlformats.org/drawingml/2006/main">
            <a:off x="571500" y="4810125"/>
            <a:ext cx="106680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0">
                <a:solidFill>
                  <a:srgbClr val="997B46"/>
                </a:solidFill>
                <a:latin typeface="Arial"/>
                <a:ea typeface="Arial"/>
                <a:cs typeface="Arial"/>
              </a:defRPr>
            </a:defPPr>
          </a:lstStyle>
          <a:p xmlns:a="http://schemas.openxmlformats.org/drawingml/2006/main">
            <a:pPr algn="l">
              <a:lnSpc>
                <a:spcPct val="108000"/>
              </a:lnSpc>
              <a:buNone/>
              <a:defRPr sz="2700" b="0">
                <a:solidFill>
                  <a:srgbClr val="997B46"/>
                </a:solidFill>
                <a:latin typeface="Arial"/>
                <a:ea typeface="Arial"/>
                <a:cs typeface="Arial"/>
              </a:defRPr>
            </a:pPr>
            <a:r>
              <a:rPr sz="2700" b="0">
                <a:solidFill>
                  <a:srgbClr val="997B46"/>
                </a:solidFill>
                <a:latin typeface="Arial"/>
                <a:ea typeface="Arial"/>
                <a:cs typeface="Arial"/>
              </a:rPr>
              <a:t>Milestone-based funding discussion</a:t>
            </a:r>
          </a:p>
        </p:txBody>
      </p:sp>
    </p:spTree>
    <p:extLst>
      <p:ext uri="{BB962C8B-B14F-4D97-AF65-F5344CB8AC3E}">
        <p14:creationId xmlns:p14="http://schemas.microsoft.com/office/powerpoint/2010/main" val="836330081"/>
      </p:ext>
    </p:extLst>
  </p:cSld>
</p:sld>
</file>

<file path=ppt/slides/slide2.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62F0E64-14A1-4C11-9677-1B0C11D7167A}"/>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64C66545-563E-4461-9E3F-8B937D463364}"/>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The learner problem</a:t>
            </a:r>
          </a:p>
        </p:txBody>
      </p:sp>
      <p:sp>
        <p:nvSpPr>
          <p:cNvPr id="3" name="">
            <a:extLst xmlns:a="http://schemas.openxmlformats.org/drawingml/2006/main">
              <a:ext uri="{FF2B5EF4-FFF2-40B4-BE49-F238E27FC236}">
                <a16:creationId xmlns:a16="http://schemas.microsoft.com/office/drawing/2014/main" id="{B0FFCD76-E8B1-4356-BFAE-55E7826A5577}"/>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Problem hypothesis to validate through ten initial interviews.</a:t>
            </a:r>
          </a:p>
        </p:txBody>
      </p:sp>
      <p:sp>
        <p:nvSpPr>
          <p:cNvPr id="4" name="">
            <a:extLst xmlns:a="http://schemas.openxmlformats.org/drawingml/2006/main">
              <a:ext uri="{FF2B5EF4-FFF2-40B4-BE49-F238E27FC236}">
                <a16:creationId xmlns:a16="http://schemas.microsoft.com/office/drawing/2014/main" id="{E7D9A763-E0EC-4C49-98B8-9CE0E1B92A22}"/>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6D63A292-33CF-41F2-8848-2A3AC8BDF4C0}"/>
              </a:ext>
            </a:extLst>
          </p:cNvPr>
          <p:cNvSpPr>
            <a:spLocks xmlns:a="http://schemas.openxmlformats.org/drawingml/2006/main" noGrp="1"/>
          </p:cNvSpPr>
          <p:nvPr/>
        </p:nvSpPr>
        <p:spPr>
          <a:xfrm xmlns:a="http://schemas.openxmlformats.org/drawingml/2006/main">
            <a:off x="571500" y="1743075"/>
            <a:ext cx="3714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997B46"/>
                </a:solidFill>
                <a:latin typeface="Arial"/>
                <a:ea typeface="Arial"/>
                <a:cs typeface="Arial"/>
              </a:defRPr>
            </a:defPPr>
          </a:lstStyle>
          <a:p xmlns:a="http://schemas.openxmlformats.org/drawingml/2006/main">
            <a:pPr algn="l">
              <a:lnSpc>
                <a:spcPct val="108000"/>
              </a:lnSpc>
              <a:buNone/>
              <a:defRPr sz="2475" b="1">
                <a:solidFill>
                  <a:srgbClr val="997B46"/>
                </a:solidFill>
                <a:latin typeface="Arial"/>
                <a:ea typeface="Arial"/>
                <a:cs typeface="Arial"/>
              </a:defRPr>
            </a:pPr>
            <a:r>
              <a:rPr sz="2475" b="1">
                <a:solidFill>
                  <a:srgbClr val="997B46"/>
                </a:solidFill>
                <a:latin typeface="Arial"/>
                <a:ea typeface="Arial"/>
                <a:cs typeface="Arial"/>
              </a:rPr>
              <a:t>After a wrong answer</a:t>
            </a:r>
          </a:p>
        </p:txBody>
      </p:sp>
      <p:sp>
        <p:nvSpPr>
          <p:cNvPr id="6" name="">
            <a:extLst xmlns:a="http://schemas.openxmlformats.org/drawingml/2006/main">
              <a:ext uri="{FF2B5EF4-FFF2-40B4-BE49-F238E27FC236}">
                <a16:creationId xmlns:a16="http://schemas.microsoft.com/office/drawing/2014/main" id="{9233139C-E7FF-4F27-B648-8BF97792FF62}"/>
              </a:ext>
            </a:extLst>
          </p:cNvPr>
          <p:cNvSpPr>
            <a:spLocks xmlns:a="http://schemas.openxmlformats.org/drawingml/2006/main" noGrp="1"/>
          </p:cNvSpPr>
          <p:nvPr/>
        </p:nvSpPr>
        <p:spPr>
          <a:xfrm xmlns:a="http://schemas.openxmlformats.org/drawingml/2006/main">
            <a:off x="4619625" y="174307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32B40"/>
                </a:solidFill>
                <a:latin typeface="Arial"/>
                <a:ea typeface="Arial"/>
                <a:cs typeface="Arial"/>
              </a:defRPr>
            </a:defPPr>
          </a:lstStyle>
          <a:p xmlns:a="http://schemas.openxmlformats.org/drawingml/2006/main">
            <a:pPr algn="l">
              <a:lnSpc>
                <a:spcPct val="108000"/>
              </a:lnSpc>
              <a:buNone/>
              <a:defRPr sz="2325" b="0">
                <a:solidFill>
                  <a:srgbClr val="132B40"/>
                </a:solidFill>
                <a:latin typeface="Arial"/>
                <a:ea typeface="Arial"/>
                <a:cs typeface="Arial"/>
              </a:defRPr>
            </a:pPr>
            <a:r>
              <a:rPr sz="2325" b="0">
                <a:solidFill>
                  <a:srgbClr val="132B40"/>
                </a:solidFill>
                <a:latin typeface="Arial"/>
                <a:ea typeface="Arial"/>
                <a:cs typeface="Arial"/>
              </a:rPr>
              <a:t>Learners need an explanation and a useful next exercise</a:t>
            </a:r>
          </a:p>
        </p:txBody>
      </p:sp>
      <p:sp>
        <p:nvSpPr>
          <p:cNvPr id="7" name="">
            <a:extLst xmlns:a="http://schemas.openxmlformats.org/drawingml/2006/main">
              <a:ext uri="{FF2B5EF4-FFF2-40B4-BE49-F238E27FC236}">
                <a16:creationId xmlns:a16="http://schemas.microsoft.com/office/drawing/2014/main" id="{44316226-62D4-41A8-8078-42F9E9E0E711}"/>
              </a:ext>
            </a:extLst>
          </p:cNvPr>
          <p:cNvSpPr>
            <a:spLocks xmlns:a="http://schemas.openxmlformats.org/drawingml/2006/main" noGrp="1"/>
          </p:cNvSpPr>
          <p:nvPr/>
        </p:nvSpPr>
        <p:spPr>
          <a:xfrm xmlns:a="http://schemas.openxmlformats.org/drawingml/2006/main">
            <a:off x="571500" y="3152775"/>
            <a:ext cx="3714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997B46"/>
                </a:solidFill>
                <a:latin typeface="Arial"/>
                <a:ea typeface="Arial"/>
                <a:cs typeface="Arial"/>
              </a:defRPr>
            </a:defPPr>
          </a:lstStyle>
          <a:p xmlns:a="http://schemas.openxmlformats.org/drawingml/2006/main">
            <a:pPr algn="l">
              <a:lnSpc>
                <a:spcPct val="108000"/>
              </a:lnSpc>
              <a:buNone/>
              <a:defRPr sz="2475" b="1">
                <a:solidFill>
                  <a:srgbClr val="997B46"/>
                </a:solidFill>
                <a:latin typeface="Arial"/>
                <a:ea typeface="Arial"/>
                <a:cs typeface="Arial"/>
              </a:defRPr>
            </a:pPr>
            <a:r>
              <a:rPr sz="2475" b="1">
                <a:solidFill>
                  <a:srgbClr val="997B46"/>
                </a:solidFill>
                <a:latin typeface="Arial"/>
                <a:ea typeface="Arial"/>
                <a:cs typeface="Arial"/>
              </a:rPr>
              <a:t>Between tutoring sessions</a:t>
            </a:r>
          </a:p>
        </p:txBody>
      </p:sp>
      <p:sp>
        <p:nvSpPr>
          <p:cNvPr id="8" name="">
            <a:extLst xmlns:a="http://schemas.openxmlformats.org/drawingml/2006/main">
              <a:ext uri="{FF2B5EF4-FFF2-40B4-BE49-F238E27FC236}">
                <a16:creationId xmlns:a16="http://schemas.microsoft.com/office/drawing/2014/main" id="{1FBE43D6-A917-4A98-AA12-940C3A5DF3B6}"/>
              </a:ext>
            </a:extLst>
          </p:cNvPr>
          <p:cNvSpPr>
            <a:spLocks xmlns:a="http://schemas.openxmlformats.org/drawingml/2006/main" noGrp="1"/>
          </p:cNvSpPr>
          <p:nvPr/>
        </p:nvSpPr>
        <p:spPr>
          <a:xfrm xmlns:a="http://schemas.openxmlformats.org/drawingml/2006/main">
            <a:off x="4619625" y="315277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32B40"/>
                </a:solidFill>
                <a:latin typeface="Arial"/>
                <a:ea typeface="Arial"/>
                <a:cs typeface="Arial"/>
              </a:defRPr>
            </a:defPPr>
          </a:lstStyle>
          <a:p xmlns:a="http://schemas.openxmlformats.org/drawingml/2006/main">
            <a:pPr algn="l">
              <a:lnSpc>
                <a:spcPct val="108000"/>
              </a:lnSpc>
              <a:buNone/>
              <a:defRPr sz="2325" b="0">
                <a:solidFill>
                  <a:srgbClr val="132B40"/>
                </a:solidFill>
                <a:latin typeface="Arial"/>
                <a:ea typeface="Arial"/>
                <a:cs typeface="Arial"/>
              </a:defRPr>
            </a:pPr>
            <a:r>
              <a:rPr sz="2325" b="0">
                <a:solidFill>
                  <a:srgbClr val="132B40"/>
                </a:solidFill>
                <a:latin typeface="Arial"/>
                <a:ea typeface="Arial"/>
                <a:cs typeface="Arial"/>
              </a:rPr>
              <a:t>Families need accessible support and a visible learning process</a:t>
            </a:r>
          </a:p>
        </p:txBody>
      </p:sp>
      <p:sp>
        <p:nvSpPr>
          <p:cNvPr id="9" name="">
            <a:extLst xmlns:a="http://schemas.openxmlformats.org/drawingml/2006/main">
              <a:ext uri="{FF2B5EF4-FFF2-40B4-BE49-F238E27FC236}">
                <a16:creationId xmlns:a16="http://schemas.microsoft.com/office/drawing/2014/main" id="{7AC2704B-DDE0-442E-B8F7-64361DA56686}"/>
              </a:ext>
            </a:extLst>
          </p:cNvPr>
          <p:cNvSpPr>
            <a:spLocks xmlns:a="http://schemas.openxmlformats.org/drawingml/2006/main" noGrp="1"/>
          </p:cNvSpPr>
          <p:nvPr/>
        </p:nvSpPr>
        <p:spPr>
          <a:xfrm xmlns:a="http://schemas.openxmlformats.org/drawingml/2006/main">
            <a:off x="571500" y="4562475"/>
            <a:ext cx="3714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997B46"/>
                </a:solidFill>
                <a:latin typeface="Arial"/>
                <a:ea typeface="Arial"/>
                <a:cs typeface="Arial"/>
              </a:defRPr>
            </a:defPPr>
          </a:lstStyle>
          <a:p xmlns:a="http://schemas.openxmlformats.org/drawingml/2006/main">
            <a:pPr algn="l">
              <a:lnSpc>
                <a:spcPct val="108000"/>
              </a:lnSpc>
              <a:buNone/>
              <a:defRPr sz="2475" b="1">
                <a:solidFill>
                  <a:srgbClr val="997B46"/>
                </a:solidFill>
                <a:latin typeface="Arial"/>
                <a:ea typeface="Arial"/>
                <a:cs typeface="Arial"/>
              </a:defRPr>
            </a:pPr>
            <a:r>
              <a:rPr sz="2475" b="1">
                <a:solidFill>
                  <a:srgbClr val="997B46"/>
                </a:solidFill>
                <a:latin typeface="Arial"/>
                <a:ea typeface="Arial"/>
                <a:cs typeface="Arial"/>
              </a:rPr>
              <a:t>Before the next exam</a:t>
            </a:r>
          </a:p>
        </p:txBody>
      </p:sp>
      <p:sp>
        <p:nvSpPr>
          <p:cNvPr id="10" name="">
            <a:extLst xmlns:a="http://schemas.openxmlformats.org/drawingml/2006/main">
              <a:ext uri="{FF2B5EF4-FFF2-40B4-BE49-F238E27FC236}">
                <a16:creationId xmlns:a16="http://schemas.microsoft.com/office/drawing/2014/main" id="{81A07A7B-24BF-4FA0-BA34-FD6DFD04C2F4}"/>
              </a:ext>
            </a:extLst>
          </p:cNvPr>
          <p:cNvSpPr>
            <a:spLocks xmlns:a="http://schemas.openxmlformats.org/drawingml/2006/main" noGrp="1"/>
          </p:cNvSpPr>
          <p:nvPr/>
        </p:nvSpPr>
        <p:spPr>
          <a:xfrm xmlns:a="http://schemas.openxmlformats.org/drawingml/2006/main">
            <a:off x="4619625" y="4562475"/>
            <a:ext cx="700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32B40"/>
                </a:solidFill>
                <a:latin typeface="Arial"/>
                <a:ea typeface="Arial"/>
                <a:cs typeface="Arial"/>
              </a:defRPr>
            </a:defPPr>
          </a:lstStyle>
          <a:p xmlns:a="http://schemas.openxmlformats.org/drawingml/2006/main">
            <a:pPr algn="l">
              <a:lnSpc>
                <a:spcPct val="108000"/>
              </a:lnSpc>
              <a:buNone/>
              <a:defRPr sz="2325" b="0">
                <a:solidFill>
                  <a:srgbClr val="132B40"/>
                </a:solidFill>
                <a:latin typeface="Arial"/>
                <a:ea typeface="Arial"/>
                <a:cs typeface="Arial"/>
              </a:defRPr>
            </a:pPr>
            <a:r>
              <a:rPr sz="2325" b="0">
                <a:solidFill>
                  <a:srgbClr val="132B40"/>
                </a:solidFill>
                <a:latin typeface="Arial"/>
                <a:ea typeface="Arial"/>
                <a:cs typeface="Arial"/>
              </a:rPr>
              <a:t>Practice needs to identify weak concepts and revisit them</a:t>
            </a:r>
          </a:p>
        </p:txBody>
      </p:sp>
    </p:spTree>
    <p:extLst>
      <p:ext uri="{BB962C8B-B14F-4D97-AF65-F5344CB8AC3E}">
        <p14:creationId xmlns:p14="http://schemas.microsoft.com/office/powerpoint/2010/main" val="1928520257"/>
      </p:ext>
    </p:extLst>
  </p:cSld>
</p:sld>
</file>

<file path=ppt/slides/slide3.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19CA975-1E9B-47EF-B10D-92C95E495BDB}"/>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6D66A021-BDE9-4EFE-9B73-13A02F5DA5F8}"/>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The product learning cycle</a:t>
            </a:r>
          </a:p>
        </p:txBody>
      </p:sp>
      <p:sp>
        <p:nvSpPr>
          <p:cNvPr id="3" name="">
            <a:extLst xmlns:a="http://schemas.openxmlformats.org/drawingml/2006/main">
              <a:ext uri="{FF2B5EF4-FFF2-40B4-BE49-F238E27FC236}">
                <a16:creationId xmlns:a16="http://schemas.microsoft.com/office/drawing/2014/main" id="{775D910B-5440-45A7-BCE6-1B8B354A3B56}"/>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The 150-point figure is a company improvement target. Individual results vary.</a:t>
            </a:r>
          </a:p>
        </p:txBody>
      </p:sp>
      <p:sp>
        <p:nvSpPr>
          <p:cNvPr id="4" name="">
            <a:extLst xmlns:a="http://schemas.openxmlformats.org/drawingml/2006/main">
              <a:ext uri="{FF2B5EF4-FFF2-40B4-BE49-F238E27FC236}">
                <a16:creationId xmlns:a16="http://schemas.microsoft.com/office/drawing/2014/main" id="{13A955B4-A848-4756-928E-93C961B55168}"/>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03</a:t>
            </a:r>
          </a:p>
        </p:txBody>
      </p:sp>
      <p:graphicFrame>
        <p:nvGraphicFramePr>
          <p:cNvPr id="5" name="">
            <a:extLst xmlns:a="http://schemas.openxmlformats.org/drawingml/2006/main">
              <a:ext uri="{FF2B5EF4-FFF2-40B4-BE49-F238E27FC236}">
                <a16:creationId xmlns:a16="http://schemas.microsoft.com/office/drawing/2014/main" id="{5DC219F0-4FC7-4308-9A80-74680D8E5D4D}"/>
              </a:ext>
            </a:extLst>
          </p:cNvPr>
          <p:cNvGraphicFramePr/>
          <p:nvPr/>
        </p:nvGraphicFramePr>
        <p:xfrm>
          <a:off xmlns:a="http://schemas.openxmlformats.org/drawingml/2006/main" x="571500" y="1724025"/>
          <a:ext xmlns:a="http://schemas.openxmlformats.org/drawingml/2006/main" cx="11049000" cy="3819525"/>
        </p:xfrm>
        <a:graphic xmlns:a="http://schemas.openxmlformats.org/drawingml/2006/main">
          <a:graphicData uri="http://schemas.openxmlformats.org/drawingml/2006/table">
            <a:tbl>
              <a:tblPr/>
              <a:tblGrid>
                <a:gridCol w="1714500"/>
                <a:gridCol w="5286375"/>
                <a:gridCol w="4048125"/>
              </a:tblGrid>
              <a:tr h="763905">
                <a:tc>
                  <a:txBody>
                    <a:bodyPr/>
                    <a:lstStyle/>
                    <a:p>
                      <a:r>
                        <a:rPr sz="1950" b="1">
                          <a:solidFill>
                            <a:srgbClr val="997B46"/>
                          </a:solidFill>
                          <a:latin typeface="Arial"/>
                          <a:ea typeface="Arial"/>
                          <a:cs typeface="Arial"/>
                        </a:rPr>
                        <a:t>Step</a:t>
                      </a:r>
                    </a:p>
                  </a:txBody>
                  <a:tcPr marL="95250" marR="95250" marT="28575" marB="28575" anchor="ctr">
                    <a:lnL w="6668">
                      <a:solidFill>
                        <a:srgbClr val="D5C6A8"/>
                      </a:solidFill>
                      <a:prstDash val="solid"/>
                    </a:lnL>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c>
                  <a:txBody>
                    <a:bodyPr/>
                    <a:lstStyle/>
                    <a:p>
                      <a:r>
                        <a:rPr sz="1950" b="1">
                          <a:solidFill>
                            <a:srgbClr val="997B46"/>
                          </a:solidFill>
                          <a:latin typeface="Arial"/>
                          <a:ea typeface="Arial"/>
                          <a:cs typeface="Arial"/>
                        </a:rPr>
                        <a:t>Product activity</a:t>
                      </a:r>
                    </a:p>
                  </a:txBody>
                  <a:tcPr marL="95250" marR="95250" marT="28575" marB="28575" anchor="ctr">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c>
                  <a:txBody>
                    <a:bodyPr/>
                    <a:lstStyle/>
                    <a:p>
                      <a:r>
                        <a:rPr sz="1950" b="1">
                          <a:solidFill>
                            <a:srgbClr val="997B46"/>
                          </a:solidFill>
                          <a:latin typeface="Arial"/>
                          <a:ea typeface="Arial"/>
                          <a:cs typeface="Arial"/>
                        </a:rPr>
                        <a:t>Learner value</a:t>
                      </a:r>
                    </a:p>
                  </a:txBody>
                  <a:tcPr marL="95250" marR="95250" marT="28575" marB="28575" anchor="ctr">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r>
              <a:tr h="763905">
                <a:tc>
                  <a:txBody>
                    <a:bodyPr/>
                    <a:lstStyle/>
                    <a:p>
                      <a:r>
                        <a:rPr sz="1950" b="0">
                          <a:solidFill>
                            <a:srgbClr val="132B40"/>
                          </a:solidFill>
                          <a:latin typeface="Arial"/>
                          <a:ea typeface="Arial"/>
                          <a:cs typeface="Arial"/>
                        </a:rPr>
                        <a:t>Assess</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Digital SAT practice and mock exam</a:t>
                      </a:r>
                    </a:p>
                  </a:txBody>
                  <a:tcPr marL="95250" marR="95250" marT="28575" marB="28575" anchor="ctr">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Identify areas to practise</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763905">
                <a:tc>
                  <a:txBody>
                    <a:bodyPr/>
                    <a:lstStyle/>
                    <a:p>
                      <a:r>
                        <a:rPr sz="1950" b="0">
                          <a:solidFill>
                            <a:srgbClr val="132B40"/>
                          </a:solidFill>
                          <a:latin typeface="Arial"/>
                          <a:ea typeface="Arial"/>
                          <a:cs typeface="Arial"/>
                        </a:rPr>
                        <a:t>Review</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24×7 one-to-one AI mistake tutoring</a:t>
                      </a:r>
                    </a:p>
                  </a:txBody>
                  <a:tcPr marL="95250" marR="95250" marT="28575" marB="28575" anchor="ctr">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Understand the mistake</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r h="763905">
                <a:tc>
                  <a:txBody>
                    <a:bodyPr/>
                    <a:lstStyle/>
                    <a:p>
                      <a:r>
                        <a:rPr sz="1950" b="0">
                          <a:solidFill>
                            <a:srgbClr val="132B40"/>
                          </a:solidFill>
                          <a:latin typeface="Arial"/>
                          <a:ea typeface="Arial"/>
                          <a:cs typeface="Arial"/>
                        </a:rPr>
                        <a:t>Practise</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Related items and 3,200 vocabulary words</a:t>
                      </a:r>
                    </a:p>
                  </a:txBody>
                  <a:tcPr marL="95250" marR="95250" marT="28575" marB="28575" anchor="ctr">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Build repeated practice</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763905">
                <a:tc>
                  <a:txBody>
                    <a:bodyPr/>
                    <a:lstStyle/>
                    <a:p>
                      <a:r>
                        <a:rPr sz="1950" b="0">
                          <a:solidFill>
                            <a:srgbClr val="132B40"/>
                          </a:solidFill>
                          <a:latin typeface="Arial"/>
                          <a:ea typeface="Arial"/>
                          <a:cs typeface="Arial"/>
                        </a:rPr>
                        <a:t>Re-test</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Reports and continued review</a:t>
                      </a:r>
                    </a:p>
                  </a:txBody>
                  <a:tcPr marL="95250" marR="95250" marT="28575" marB="28575" anchor="ctr">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Track progress over time</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bl>
          </a:graphicData>
        </a:graphic>
      </p:graphicFrame>
    </p:spTree>
    <p:extLst>
      <p:ext uri="{BB962C8B-B14F-4D97-AF65-F5344CB8AC3E}">
        <p14:creationId xmlns:p14="http://schemas.microsoft.com/office/powerpoint/2010/main" val="844221627"/>
      </p:ext>
    </p:extLst>
  </p:cSld>
</p:sld>
</file>

<file path=ppt/slides/slide4.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50BB3E1-50F4-4D7F-A5AB-E3ECD9299059}"/>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2D4E0CC8-DC0C-4B46-AD84-87D0B2AACADE}"/>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SAT participation and the initial audience</a:t>
            </a:r>
          </a:p>
        </p:txBody>
      </p:sp>
      <p:sp>
        <p:nvSpPr>
          <p:cNvPr id="3" name="">
            <a:extLst xmlns:a="http://schemas.openxmlformats.org/drawingml/2006/main">
              <a:ext uri="{FF2B5EF4-FFF2-40B4-BE49-F238E27FC236}">
                <a16:creationId xmlns:a16="http://schemas.microsoft.com/office/drawing/2014/main" id="{EACCA346-EEBD-4F22-8753-6DCF28D29C0D}"/>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Exam participation is market context. Paid-preparation demand requires separate validation.</a:t>
            </a:r>
          </a:p>
        </p:txBody>
      </p:sp>
      <p:sp>
        <p:nvSpPr>
          <p:cNvPr id="4" name="">
            <a:extLst xmlns:a="http://schemas.openxmlformats.org/drawingml/2006/main">
              <a:ext uri="{FF2B5EF4-FFF2-40B4-BE49-F238E27FC236}">
                <a16:creationId xmlns:a16="http://schemas.microsoft.com/office/drawing/2014/main" id="{5DA4EBF7-F24F-498A-9436-01491AE955F1}"/>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04</a:t>
            </a:r>
          </a:p>
        </p:txBody>
      </p:sp>
      <p:sp>
        <p:nvSpPr>
          <p:cNvPr id="5" name="">
            <a:extLst xmlns:a="http://schemas.openxmlformats.org/drawingml/2006/main">
              <a:ext uri="{FF2B5EF4-FFF2-40B4-BE49-F238E27FC236}">
                <a16:creationId xmlns:a16="http://schemas.microsoft.com/office/drawing/2014/main" id="{FF67B56E-5673-4650-BA48-D72EA74CFE4C}"/>
              </a:ext>
            </a:extLst>
          </p:cNvPr>
          <p:cNvSpPr>
            <a:spLocks xmlns:a="http://schemas.openxmlformats.org/drawingml/2006/main" noGrp="1"/>
          </p:cNvSpPr>
          <p:nvPr/>
        </p:nvSpPr>
        <p:spPr>
          <a:xfrm xmlns:a="http://schemas.openxmlformats.org/drawingml/2006/main">
            <a:off x="571500" y="1771650"/>
            <a:ext cx="6858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6600" b="1">
                <a:solidFill>
                  <a:srgbClr val="997B46"/>
                </a:solidFill>
                <a:latin typeface="Arial"/>
                <a:ea typeface="Arial"/>
                <a:cs typeface="Arial"/>
              </a:defRPr>
            </a:defPPr>
          </a:lstStyle>
          <a:p xmlns:a="http://schemas.openxmlformats.org/drawingml/2006/main">
            <a:pPr algn="l">
              <a:lnSpc>
                <a:spcPct val="108000"/>
              </a:lnSpc>
              <a:buNone/>
              <a:defRPr sz="6600" b="1">
                <a:solidFill>
                  <a:srgbClr val="997B46"/>
                </a:solidFill>
                <a:latin typeface="Arial"/>
                <a:ea typeface="Arial"/>
                <a:cs typeface="Arial"/>
              </a:defRPr>
            </a:pPr>
            <a:r>
              <a:rPr sz="6600" b="1">
                <a:solidFill>
                  <a:srgbClr val="997B46"/>
                </a:solidFill>
                <a:latin typeface="Arial"/>
                <a:ea typeface="Arial"/>
                <a:cs typeface="Arial"/>
              </a:rPr>
              <a:t>1.95m+</a:t>
            </a:r>
          </a:p>
        </p:txBody>
      </p:sp>
      <p:sp>
        <p:nvSpPr>
          <p:cNvPr id="6" name="">
            <a:extLst xmlns:a="http://schemas.openxmlformats.org/drawingml/2006/main">
              <a:ext uri="{FF2B5EF4-FFF2-40B4-BE49-F238E27FC236}">
                <a16:creationId xmlns:a16="http://schemas.microsoft.com/office/drawing/2014/main" id="{DB195BF9-C85A-428A-B583-E91ABC3FB5B4}"/>
              </a:ext>
            </a:extLst>
          </p:cNvPr>
          <p:cNvSpPr>
            <a:spLocks xmlns:a="http://schemas.openxmlformats.org/drawingml/2006/main" noGrp="1"/>
          </p:cNvSpPr>
          <p:nvPr/>
        </p:nvSpPr>
        <p:spPr>
          <a:xfrm xmlns:a="http://schemas.openxmlformats.org/drawingml/2006/main">
            <a:off x="571500" y="30575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b="1">
                <a:solidFill>
                  <a:srgbClr val="132B40"/>
                </a:solidFill>
                <a:latin typeface="Arial"/>
                <a:ea typeface="Arial"/>
                <a:cs typeface="Arial"/>
              </a:defRPr>
            </a:defPPr>
          </a:lstStyle>
          <a:p xmlns:a="http://schemas.openxmlformats.org/drawingml/2006/main">
            <a:pPr algn="l">
              <a:lnSpc>
                <a:spcPct val="108000"/>
              </a:lnSpc>
              <a:buNone/>
              <a:defRPr sz="2625" b="1">
                <a:solidFill>
                  <a:srgbClr val="132B40"/>
                </a:solidFill>
                <a:latin typeface="Arial"/>
                <a:ea typeface="Arial"/>
                <a:cs typeface="Arial"/>
              </a:defRPr>
            </a:pPr>
            <a:r>
              <a:rPr sz="2625" b="1">
                <a:solidFill>
                  <a:srgbClr val="132B40"/>
                </a:solidFill>
                <a:latin typeface="Arial"/>
                <a:ea typeface="Arial"/>
                <a:cs typeface="Arial"/>
              </a:rPr>
              <a:t>Class-of-2026 SAT takers</a:t>
            </a:r>
          </a:p>
        </p:txBody>
      </p:sp>
      <p:sp>
        <p:nvSpPr>
          <p:cNvPr id="7" name="">
            <a:extLst xmlns:a="http://schemas.openxmlformats.org/drawingml/2006/main">
              <a:ext uri="{FF2B5EF4-FFF2-40B4-BE49-F238E27FC236}">
                <a16:creationId xmlns:a16="http://schemas.microsoft.com/office/drawing/2014/main" id="{0E19F0B2-3B82-442A-95DC-CCF562DED76C}"/>
              </a:ext>
            </a:extLst>
          </p:cNvPr>
          <p:cNvSpPr>
            <a:spLocks xmlns:a="http://schemas.openxmlformats.org/drawingml/2006/main" noGrp="1"/>
          </p:cNvSpPr>
          <p:nvPr/>
        </p:nvSpPr>
        <p:spPr>
          <a:xfrm xmlns:a="http://schemas.openxmlformats.org/drawingml/2006/main">
            <a:off x="8096250" y="2009775"/>
            <a:ext cx="34766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550" b="1">
                <a:solidFill>
                  <a:srgbClr val="132B40"/>
                </a:solidFill>
                <a:latin typeface="Arial"/>
                <a:ea typeface="Arial"/>
                <a:cs typeface="Arial"/>
              </a:defRPr>
            </a:defPPr>
          </a:lstStyle>
          <a:p xmlns:a="http://schemas.openxmlformats.org/drawingml/2006/main">
            <a:pPr algn="l">
              <a:lnSpc>
                <a:spcPct val="108000"/>
              </a:lnSpc>
              <a:buNone/>
              <a:defRPr sz="5550" b="1">
                <a:solidFill>
                  <a:srgbClr val="132B40"/>
                </a:solidFill>
                <a:latin typeface="Arial"/>
                <a:ea typeface="Arial"/>
                <a:cs typeface="Arial"/>
              </a:defRPr>
            </a:pPr>
            <a:r>
              <a:rPr sz="5550" b="1">
                <a:solidFill>
                  <a:srgbClr val="132B40"/>
                </a:solidFill>
                <a:latin typeface="Arial"/>
                <a:ea typeface="Arial"/>
                <a:cs typeface="Arial"/>
              </a:rPr>
              <a:t>13.5%</a:t>
            </a:r>
          </a:p>
        </p:txBody>
      </p:sp>
      <p:sp>
        <p:nvSpPr>
          <p:cNvPr id="8" name="">
            <a:extLst xmlns:a="http://schemas.openxmlformats.org/drawingml/2006/main">
              <a:ext uri="{FF2B5EF4-FFF2-40B4-BE49-F238E27FC236}">
                <a16:creationId xmlns:a16="http://schemas.microsoft.com/office/drawing/2014/main" id="{084684A5-DA08-43EE-B5FE-1233C1862608}"/>
              </a:ext>
            </a:extLst>
          </p:cNvPr>
          <p:cNvSpPr>
            <a:spLocks xmlns:a="http://schemas.openxmlformats.org/drawingml/2006/main" noGrp="1"/>
          </p:cNvSpPr>
          <p:nvPr/>
        </p:nvSpPr>
        <p:spPr>
          <a:xfrm xmlns:a="http://schemas.openxmlformats.org/drawingml/2006/main">
            <a:off x="8096250" y="3238500"/>
            <a:ext cx="34575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32B40"/>
                </a:solidFill>
                <a:latin typeface="Arial"/>
                <a:ea typeface="Arial"/>
                <a:cs typeface="Arial"/>
              </a:defRPr>
            </a:defPPr>
          </a:lstStyle>
          <a:p xmlns:a="http://schemas.openxmlformats.org/drawingml/2006/main">
            <a:pPr algn="l">
              <a:lnSpc>
                <a:spcPct val="108000"/>
              </a:lnSpc>
              <a:buNone/>
              <a:defRPr sz="2100" b="0">
                <a:solidFill>
                  <a:srgbClr val="132B40"/>
                </a:solidFill>
                <a:latin typeface="Arial"/>
                <a:ea typeface="Arial"/>
                <a:cs typeface="Arial"/>
              </a:defRPr>
            </a:pPr>
            <a:r>
              <a:rPr sz="2100" b="0">
                <a:solidFill>
                  <a:srgbClr val="132B40"/>
                </a:solidFill>
                <a:latin typeface="Arial"/>
                <a:ea typeface="Arial"/>
                <a:cs typeface="Arial"/>
              </a:rPr>
              <a:t>International participation growth</a:t>
            </a:r>
          </a:p>
        </p:txBody>
      </p:sp>
      <p:sp>
        <p:nvSpPr>
          <p:cNvPr id="9" name="">
            <a:extLst xmlns:a="http://schemas.openxmlformats.org/drawingml/2006/main">
              <a:ext uri="{FF2B5EF4-FFF2-40B4-BE49-F238E27FC236}">
                <a16:creationId xmlns:a16="http://schemas.microsoft.com/office/drawing/2014/main" id="{0FD2FC73-CE65-447D-9760-EBB7B6F4153D}"/>
              </a:ext>
            </a:extLst>
          </p:cNvPr>
          <p:cNvSpPr>
            <a:spLocks xmlns:a="http://schemas.openxmlformats.org/drawingml/2006/main" noGrp="1"/>
          </p:cNvSpPr>
          <p:nvPr/>
        </p:nvSpPr>
        <p:spPr>
          <a:xfrm xmlns:a="http://schemas.openxmlformats.org/drawingml/2006/main">
            <a:off x="571500" y="4619625"/>
            <a:ext cx="10668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0">
                <a:solidFill>
                  <a:srgbClr val="132B40"/>
                </a:solidFill>
                <a:latin typeface="Arial"/>
                <a:ea typeface="Arial"/>
                <a:cs typeface="Arial"/>
              </a:defRPr>
            </a:defPPr>
          </a:lstStyle>
          <a:p xmlns:a="http://schemas.openxmlformats.org/drawingml/2006/main">
            <a:pPr algn="l">
              <a:lnSpc>
                <a:spcPct val="108000"/>
              </a:lnSpc>
              <a:buNone/>
              <a:defRPr sz="2550" b="0">
                <a:solidFill>
                  <a:srgbClr val="132B40"/>
                </a:solidFill>
                <a:latin typeface="Arial"/>
                <a:ea typeface="Arial"/>
                <a:cs typeface="Arial"/>
              </a:defRPr>
            </a:pPr>
            <a:r>
              <a:rPr sz="2550" b="0">
                <a:solidFill>
                  <a:srgbClr val="132B40"/>
                </a:solidFill>
                <a:latin typeface="Arial"/>
                <a:ea typeface="Arial"/>
                <a:cs typeface="Arial"/>
              </a:rPr>
              <a:t>Initial audience proposal: grade-11 learners seeking a structured practice and mistake-review workflow.</a:t>
            </a:r>
          </a:p>
        </p:txBody>
      </p:sp>
    </p:spTree>
    <p:extLst>
      <p:ext uri="{BB962C8B-B14F-4D97-AF65-F5344CB8AC3E}">
        <p14:creationId xmlns:p14="http://schemas.microsoft.com/office/powerpoint/2010/main" val="1422584616"/>
      </p:ext>
    </p:extLst>
  </p:cSld>
</p:sld>
</file>

<file path=ppt/slides/slide5.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751B676-8817-42A1-A6E0-AAB6D599974B}"/>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B0005E89-8029-4654-AEAA-B28477FBAF75}"/>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Three complementary team roles</a:t>
            </a:r>
          </a:p>
        </p:txBody>
      </p:sp>
      <p:sp>
        <p:nvSpPr>
          <p:cNvPr id="3" name="">
            <a:extLst xmlns:a="http://schemas.openxmlformats.org/drawingml/2006/main">
              <a:ext uri="{FF2B5EF4-FFF2-40B4-BE49-F238E27FC236}">
                <a16:creationId xmlns:a16="http://schemas.microsoft.com/office/drawing/2014/main" id="{973F0435-9D5B-460C-BF5E-E225A9DF51A2}"/>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Leadership responsibilities</a:t>
            </a:r>
          </a:p>
        </p:txBody>
      </p:sp>
      <p:sp>
        <p:nvSpPr>
          <p:cNvPr id="4" name="">
            <a:extLst xmlns:a="http://schemas.openxmlformats.org/drawingml/2006/main">
              <a:ext uri="{FF2B5EF4-FFF2-40B4-BE49-F238E27FC236}">
                <a16:creationId xmlns:a16="http://schemas.microsoft.com/office/drawing/2014/main" id="{DE90BAEE-B389-472C-B6C8-AC207A482040}"/>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05</a:t>
            </a:r>
          </a:p>
        </p:txBody>
      </p:sp>
      <p:sp>
        <p:nvSpPr>
          <p:cNvPr id="5" name="">
            <a:extLst xmlns:a="http://schemas.openxmlformats.org/drawingml/2006/main">
              <a:ext uri="{FF2B5EF4-FFF2-40B4-BE49-F238E27FC236}">
                <a16:creationId xmlns:a16="http://schemas.microsoft.com/office/drawing/2014/main" id="{C0A05C33-32ED-4F60-956B-8D8226EEF697}"/>
              </a:ext>
            </a:extLst>
          </p:cNvPr>
          <p:cNvSpPr>
            <a:spLocks xmlns:a="http://schemas.openxmlformats.org/drawingml/2006/main" noGrp="1"/>
          </p:cNvSpPr>
          <p:nvPr/>
        </p:nvSpPr>
        <p:spPr>
          <a:xfrm xmlns:a="http://schemas.openxmlformats.org/drawingml/2006/main">
            <a:off x="571500" y="1743075"/>
            <a:ext cx="328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997B46"/>
                </a:solidFill>
                <a:latin typeface="Arial"/>
                <a:ea typeface="Arial"/>
                <a:cs typeface="Arial"/>
              </a:defRPr>
            </a:defPPr>
          </a:lstStyle>
          <a:p xmlns:a="http://schemas.openxmlformats.org/drawingml/2006/main">
            <a:pPr algn="l">
              <a:lnSpc>
                <a:spcPct val="108000"/>
              </a:lnSpc>
              <a:buNone/>
              <a:defRPr sz="2775" b="1">
                <a:solidFill>
                  <a:srgbClr val="997B46"/>
                </a:solidFill>
                <a:latin typeface="Arial"/>
                <a:ea typeface="Arial"/>
                <a:cs typeface="Arial"/>
              </a:defRPr>
            </a:pPr>
            <a:r>
              <a:rPr sz="2775" b="1">
                <a:solidFill>
                  <a:srgbClr val="997B46"/>
                </a:solidFill>
                <a:latin typeface="Arial"/>
                <a:ea typeface="Arial"/>
                <a:cs typeface="Arial"/>
              </a:rPr>
              <a:t>Senior educator</a:t>
            </a:r>
          </a:p>
        </p:txBody>
      </p:sp>
      <p:sp>
        <p:nvSpPr>
          <p:cNvPr id="6" name="">
            <a:extLst xmlns:a="http://schemas.openxmlformats.org/drawingml/2006/main">
              <a:ext uri="{FF2B5EF4-FFF2-40B4-BE49-F238E27FC236}">
                <a16:creationId xmlns:a16="http://schemas.microsoft.com/office/drawing/2014/main" id="{975EA084-5FDC-4F09-AC48-FD5F8140C87E}"/>
              </a:ext>
            </a:extLst>
          </p:cNvPr>
          <p:cNvSpPr>
            <a:spLocks xmlns:a="http://schemas.openxmlformats.org/drawingml/2006/main" noGrp="1"/>
          </p:cNvSpPr>
          <p:nvPr/>
        </p:nvSpPr>
        <p:spPr>
          <a:xfrm xmlns:a="http://schemas.openxmlformats.org/drawingml/2006/main">
            <a:off x="4191000" y="1743075"/>
            <a:ext cx="742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32B40"/>
                </a:solidFill>
                <a:latin typeface="Arial"/>
                <a:ea typeface="Arial"/>
                <a:cs typeface="Arial"/>
              </a:defRPr>
            </a:defPPr>
          </a:lstStyle>
          <a:p xmlns:a="http://schemas.openxmlformats.org/drawingml/2006/main">
            <a:pPr algn="l">
              <a:lnSpc>
                <a:spcPct val="108000"/>
              </a:lnSpc>
              <a:buNone/>
              <a:defRPr sz="2325" b="0">
                <a:solidFill>
                  <a:srgbClr val="132B40"/>
                </a:solidFill>
                <a:latin typeface="Arial"/>
                <a:ea typeface="Arial"/>
                <a:cs typeface="Arial"/>
              </a:defRPr>
            </a:pPr>
            <a:r>
              <a:rPr sz="2325" b="0">
                <a:solidFill>
                  <a:srgbClr val="132B40"/>
                </a:solidFill>
                <a:latin typeface="Arial"/>
                <a:ea typeface="Arial"/>
                <a:cs typeface="Arial"/>
              </a:rPr>
              <a:t>Educational method, explanation quality and learning evidence</a:t>
            </a:r>
          </a:p>
        </p:txBody>
      </p:sp>
      <p:sp>
        <p:nvSpPr>
          <p:cNvPr id="7" name="">
            <a:extLst xmlns:a="http://schemas.openxmlformats.org/drawingml/2006/main">
              <a:ext uri="{FF2B5EF4-FFF2-40B4-BE49-F238E27FC236}">
                <a16:creationId xmlns:a16="http://schemas.microsoft.com/office/drawing/2014/main" id="{FEB5708A-16A5-4F5D-92B3-02B6BB3C2A5D}"/>
              </a:ext>
            </a:extLst>
          </p:cNvPr>
          <p:cNvSpPr>
            <a:spLocks xmlns:a="http://schemas.openxmlformats.org/drawingml/2006/main" noGrp="1"/>
          </p:cNvSpPr>
          <p:nvPr/>
        </p:nvSpPr>
        <p:spPr>
          <a:xfrm xmlns:a="http://schemas.openxmlformats.org/drawingml/2006/main">
            <a:off x="571500" y="3152775"/>
            <a:ext cx="328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997B46"/>
                </a:solidFill>
                <a:latin typeface="Arial"/>
                <a:ea typeface="Arial"/>
                <a:cs typeface="Arial"/>
              </a:defRPr>
            </a:defPPr>
          </a:lstStyle>
          <a:p xmlns:a="http://schemas.openxmlformats.org/drawingml/2006/main">
            <a:pPr algn="l">
              <a:lnSpc>
                <a:spcPct val="108000"/>
              </a:lnSpc>
              <a:buNone/>
              <a:defRPr sz="2775" b="1">
                <a:solidFill>
                  <a:srgbClr val="997B46"/>
                </a:solidFill>
                <a:latin typeface="Arial"/>
                <a:ea typeface="Arial"/>
                <a:cs typeface="Arial"/>
              </a:defRPr>
            </a:pPr>
            <a:r>
              <a:rPr sz="2775" b="1">
                <a:solidFill>
                  <a:srgbClr val="997B46"/>
                </a:solidFill>
                <a:latin typeface="Arial"/>
                <a:ea typeface="Arial"/>
                <a:cs typeface="Arial"/>
              </a:rPr>
              <a:t>Technical lead</a:t>
            </a:r>
          </a:p>
        </p:txBody>
      </p:sp>
      <p:sp>
        <p:nvSpPr>
          <p:cNvPr id="8" name="">
            <a:extLst xmlns:a="http://schemas.openxmlformats.org/drawingml/2006/main">
              <a:ext uri="{FF2B5EF4-FFF2-40B4-BE49-F238E27FC236}">
                <a16:creationId xmlns:a16="http://schemas.microsoft.com/office/drawing/2014/main" id="{BA416F7F-7DE4-40F2-BFCC-E605A2160E5D}"/>
              </a:ext>
            </a:extLst>
          </p:cNvPr>
          <p:cNvSpPr>
            <a:spLocks xmlns:a="http://schemas.openxmlformats.org/drawingml/2006/main" noGrp="1"/>
          </p:cNvSpPr>
          <p:nvPr/>
        </p:nvSpPr>
        <p:spPr>
          <a:xfrm xmlns:a="http://schemas.openxmlformats.org/drawingml/2006/main">
            <a:off x="4191000" y="3152775"/>
            <a:ext cx="742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32B40"/>
                </a:solidFill>
                <a:latin typeface="Arial"/>
                <a:ea typeface="Arial"/>
                <a:cs typeface="Arial"/>
              </a:defRPr>
            </a:defPPr>
          </a:lstStyle>
          <a:p xmlns:a="http://schemas.openxmlformats.org/drawingml/2006/main">
            <a:pPr algn="l">
              <a:lnSpc>
                <a:spcPct val="108000"/>
              </a:lnSpc>
              <a:buNone/>
              <a:defRPr sz="2325" b="0">
                <a:solidFill>
                  <a:srgbClr val="132B40"/>
                </a:solidFill>
                <a:latin typeface="Arial"/>
                <a:ea typeface="Arial"/>
                <a:cs typeface="Arial"/>
              </a:defRPr>
            </a:pPr>
            <a:r>
              <a:rPr sz="2325" b="0">
                <a:solidFill>
                  <a:srgbClr val="132B40"/>
                </a:solidFill>
                <a:latin typeface="Arial"/>
                <a:ea typeface="Arial"/>
                <a:cs typeface="Arial"/>
              </a:rPr>
              <a:t>Uses Anthropic AI to build SmartSAT.us and verify product behavior</a:t>
            </a:r>
          </a:p>
        </p:txBody>
      </p:sp>
      <p:sp>
        <p:nvSpPr>
          <p:cNvPr id="9" name="">
            <a:extLst xmlns:a="http://schemas.openxmlformats.org/drawingml/2006/main">
              <a:ext uri="{FF2B5EF4-FFF2-40B4-BE49-F238E27FC236}">
                <a16:creationId xmlns:a16="http://schemas.microsoft.com/office/drawing/2014/main" id="{E87F1B2A-2AA5-4184-B9A6-1C5D85DB7AA4}"/>
              </a:ext>
            </a:extLst>
          </p:cNvPr>
          <p:cNvSpPr>
            <a:spLocks xmlns:a="http://schemas.openxmlformats.org/drawingml/2006/main" noGrp="1"/>
          </p:cNvSpPr>
          <p:nvPr/>
        </p:nvSpPr>
        <p:spPr>
          <a:xfrm xmlns:a="http://schemas.openxmlformats.org/drawingml/2006/main">
            <a:off x="571500" y="4562475"/>
            <a:ext cx="328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997B46"/>
                </a:solidFill>
                <a:latin typeface="Arial"/>
                <a:ea typeface="Arial"/>
                <a:cs typeface="Arial"/>
              </a:defRPr>
            </a:defPPr>
          </a:lstStyle>
          <a:p xmlns:a="http://schemas.openxmlformats.org/drawingml/2006/main">
            <a:pPr algn="l">
              <a:lnSpc>
                <a:spcPct val="108000"/>
              </a:lnSpc>
              <a:buNone/>
              <a:defRPr sz="2775" b="1">
                <a:solidFill>
                  <a:srgbClr val="997B46"/>
                </a:solidFill>
                <a:latin typeface="Arial"/>
                <a:ea typeface="Arial"/>
                <a:cs typeface="Arial"/>
              </a:defRPr>
            </a:pPr>
            <a:r>
              <a:rPr sz="2775" b="1">
                <a:solidFill>
                  <a:srgbClr val="997B46"/>
                </a:solidFill>
                <a:latin typeface="Arial"/>
                <a:ea typeface="Arial"/>
                <a:cs typeface="Arial"/>
              </a:rPr>
              <a:t>CEO</a:t>
            </a:r>
          </a:p>
        </p:txBody>
      </p:sp>
      <p:sp>
        <p:nvSpPr>
          <p:cNvPr id="10" name="">
            <a:extLst xmlns:a="http://schemas.openxmlformats.org/drawingml/2006/main">
              <a:ext uri="{FF2B5EF4-FFF2-40B4-BE49-F238E27FC236}">
                <a16:creationId xmlns:a16="http://schemas.microsoft.com/office/drawing/2014/main" id="{41B3EC20-7F92-4090-BB04-CD105740E391}"/>
              </a:ext>
            </a:extLst>
          </p:cNvPr>
          <p:cNvSpPr>
            <a:spLocks xmlns:a="http://schemas.openxmlformats.org/drawingml/2006/main" noGrp="1"/>
          </p:cNvSpPr>
          <p:nvPr/>
        </p:nvSpPr>
        <p:spPr>
          <a:xfrm xmlns:a="http://schemas.openxmlformats.org/drawingml/2006/main">
            <a:off x="4191000" y="4562475"/>
            <a:ext cx="742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32B40"/>
                </a:solidFill>
                <a:latin typeface="Arial"/>
                <a:ea typeface="Arial"/>
                <a:cs typeface="Arial"/>
              </a:defRPr>
            </a:defPPr>
          </a:lstStyle>
          <a:p xmlns:a="http://schemas.openxmlformats.org/drawingml/2006/main">
            <a:pPr algn="l">
              <a:lnSpc>
                <a:spcPct val="108000"/>
              </a:lnSpc>
              <a:buNone/>
              <a:defRPr sz="2325" b="0">
                <a:solidFill>
                  <a:srgbClr val="132B40"/>
                </a:solidFill>
                <a:latin typeface="Arial"/>
                <a:ea typeface="Arial"/>
                <a:cs typeface="Arial"/>
              </a:defRPr>
            </a:pPr>
            <a:r>
              <a:rPr sz="2325" b="0">
                <a:solidFill>
                  <a:srgbClr val="132B40"/>
                </a:solidFill>
                <a:latin typeface="Arial"/>
                <a:ea typeface="Arial"/>
                <a:cs typeface="Arial"/>
              </a:rPr>
              <a:t>Fundraising, social marketing, partnerships and traction</a:t>
            </a:r>
          </a:p>
        </p:txBody>
      </p:sp>
    </p:spTree>
    <p:extLst>
      <p:ext uri="{BB962C8B-B14F-4D97-AF65-F5344CB8AC3E}">
        <p14:creationId xmlns:p14="http://schemas.microsoft.com/office/powerpoint/2010/main" val="174099929"/>
      </p:ext>
    </p:extLst>
  </p:cSld>
</p:sld>
</file>

<file path=ppt/slides/slide6.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2E7E465-2BF7-4CFC-A9A4-AE1D7E69E355}"/>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D5B98100-0D96-4E7E-9D2D-8B0CC9C6351E}"/>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Traction evidence to collect</a:t>
            </a:r>
          </a:p>
        </p:txBody>
      </p:sp>
      <p:sp>
        <p:nvSpPr>
          <p:cNvPr id="3" name="">
            <a:extLst xmlns:a="http://schemas.openxmlformats.org/drawingml/2006/main">
              <a:ext uri="{FF2B5EF4-FFF2-40B4-BE49-F238E27FC236}">
                <a16:creationId xmlns:a16="http://schemas.microsoft.com/office/drawing/2014/main" id="{53607BD9-F822-490A-A812-CFECC795C620}"/>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Actual registrations, payments, revenue and retention remain unverified in this discussion.</a:t>
            </a:r>
          </a:p>
        </p:txBody>
      </p:sp>
      <p:sp>
        <p:nvSpPr>
          <p:cNvPr id="4" name="">
            <a:extLst xmlns:a="http://schemas.openxmlformats.org/drawingml/2006/main">
              <a:ext uri="{FF2B5EF4-FFF2-40B4-BE49-F238E27FC236}">
                <a16:creationId xmlns:a16="http://schemas.microsoft.com/office/drawing/2014/main" id="{19104503-7EAE-4D17-A110-3F87AAD58AFF}"/>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06</a:t>
            </a:r>
          </a:p>
        </p:txBody>
      </p:sp>
      <p:graphicFrame>
        <p:nvGraphicFramePr>
          <p:cNvPr id="5" name="">
            <a:extLst xmlns:a="http://schemas.openxmlformats.org/drawingml/2006/main">
              <a:ext uri="{FF2B5EF4-FFF2-40B4-BE49-F238E27FC236}">
                <a16:creationId xmlns:a16="http://schemas.microsoft.com/office/drawing/2014/main" id="{BB59BF45-5044-40E3-B950-2BB5D6D52038}"/>
              </a:ext>
            </a:extLst>
          </p:cNvPr>
          <p:cNvGraphicFramePr/>
          <p:nvPr/>
        </p:nvGraphicFramePr>
        <p:xfrm>
          <a:off xmlns:a="http://schemas.openxmlformats.org/drawingml/2006/main" x="571500" y="1724025"/>
          <a:ext xmlns:a="http://schemas.openxmlformats.org/drawingml/2006/main" cx="11049000" cy="3810000"/>
        </p:xfrm>
        <a:graphic xmlns:a="http://schemas.openxmlformats.org/drawingml/2006/main">
          <a:graphicData uri="http://schemas.openxmlformats.org/drawingml/2006/table">
            <a:tbl>
              <a:tblPr/>
              <a:tblGrid>
                <a:gridCol w="3381375"/>
                <a:gridCol w="5286375"/>
                <a:gridCol w="2381250"/>
              </a:tblGrid>
              <a:tr h="762000">
                <a:tc>
                  <a:txBody>
                    <a:bodyPr/>
                    <a:lstStyle/>
                    <a:p>
                      <a:r>
                        <a:rPr sz="1875" b="1">
                          <a:solidFill>
                            <a:srgbClr val="997B46"/>
                          </a:solidFill>
                          <a:latin typeface="Arial"/>
                          <a:ea typeface="Arial"/>
                          <a:cs typeface="Arial"/>
                        </a:rPr>
                        <a:t>Evidence</a:t>
                      </a:r>
                    </a:p>
                  </a:txBody>
                  <a:tcPr marL="95250" marR="95250" marT="28575" marB="28575" anchor="ctr">
                    <a:lnL w="6668">
                      <a:solidFill>
                        <a:srgbClr val="D5C6A8"/>
                      </a:solidFill>
                      <a:prstDash val="solid"/>
                    </a:lnL>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c>
                  <a:txBody>
                    <a:bodyPr/>
                    <a:lstStyle/>
                    <a:p>
                      <a:r>
                        <a:rPr sz="1875" b="1">
                          <a:solidFill>
                            <a:srgbClr val="997B46"/>
                          </a:solidFill>
                          <a:latin typeface="Arial"/>
                          <a:ea typeface="Arial"/>
                          <a:cs typeface="Arial"/>
                        </a:rPr>
                        <a:t>Required source</a:t>
                      </a:r>
                    </a:p>
                  </a:txBody>
                  <a:tcPr marL="95250" marR="95250" marT="28575" marB="28575" anchor="ctr">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c>
                  <a:txBody>
                    <a:bodyPr/>
                    <a:lstStyle/>
                    <a:p>
                      <a:r>
                        <a:rPr sz="1875" b="1">
                          <a:solidFill>
                            <a:srgbClr val="997B46"/>
                          </a:solidFill>
                          <a:latin typeface="Arial"/>
                          <a:ea typeface="Arial"/>
                          <a:cs typeface="Arial"/>
                        </a:rPr>
                        <a:t>Current status</a:t>
                      </a:r>
                    </a:p>
                  </a:txBody>
                  <a:tcPr marL="95250" marR="95250" marT="28575" marB="28575" anchor="ctr">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r>
              <a:tr h="762000">
                <a:tc>
                  <a:txBody>
                    <a:bodyPr/>
                    <a:lstStyle/>
                    <a:p>
                      <a:r>
                        <a:rPr sz="1875" b="0">
                          <a:solidFill>
                            <a:srgbClr val="132B40"/>
                          </a:solidFill>
                          <a:latin typeface="Arial"/>
                          <a:ea typeface="Arial"/>
                          <a:cs typeface="Arial"/>
                        </a:rPr>
                        <a:t>Distinct registrations</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875" b="0">
                          <a:solidFill>
                            <a:srgbClr val="132B40"/>
                          </a:solidFill>
                          <a:latin typeface="Arial"/>
                          <a:ea typeface="Arial"/>
                          <a:cs typeface="Arial"/>
                        </a:rPr>
                        <a:t>Dated export with test/bot deduplication</a:t>
                      </a:r>
                    </a:p>
                  </a:txBody>
                  <a:tcPr marL="95250" marR="95250" marT="28575" marB="28575" anchor="ctr">
                    <a:lnR w="6668">
                      <a:solidFill>
                        <a:srgbClr val="D5C6A8"/>
                      </a:solidFill>
                      <a:prstDash val="solid"/>
                    </a:lnR>
                    <a:lnB w="6668">
                      <a:solidFill>
                        <a:srgbClr val="D5C6A8"/>
                      </a:solidFill>
                      <a:prstDash val="solid"/>
                    </a:lnB>
                    <a:solidFill>
                      <a:srgbClr val="FAF8F3"/>
                    </a:solidFill>
                  </a:tcPr>
                </a:tc>
                <a:tc>
                  <a:txBody>
                    <a:bodyPr/>
                    <a:lstStyle/>
                    <a:p>
                      <a:r>
                        <a:rPr sz="1875" b="0">
                          <a:solidFill>
                            <a:srgbClr val="132B40"/>
                          </a:solidFill>
                          <a:latin typeface="Arial"/>
                          <a:ea typeface="Arial"/>
                          <a:cs typeface="Arial"/>
                        </a:rPr>
                        <a:t>Not yet verified</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762000">
                <a:tc>
                  <a:txBody>
                    <a:bodyPr/>
                    <a:lstStyle/>
                    <a:p>
                      <a:r>
                        <a:rPr sz="1875" b="0">
                          <a:solidFill>
                            <a:srgbClr val="132B40"/>
                          </a:solidFill>
                          <a:latin typeface="Arial"/>
                          <a:ea typeface="Arial"/>
                          <a:cs typeface="Arial"/>
                        </a:rPr>
                        <a:t>A7, D7 and D30</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875" b="0">
                          <a:solidFill>
                            <a:srgbClr val="132B40"/>
                          </a:solidFill>
                          <a:latin typeface="Arial"/>
                          <a:ea typeface="Arial"/>
                          <a:cs typeface="Arial"/>
                        </a:rPr>
                        <a:t>Mature student cohorts and definitions</a:t>
                      </a:r>
                    </a:p>
                  </a:txBody>
                  <a:tcPr marL="95250" marR="95250" marT="28575" marB="28575" anchor="ctr">
                    <a:lnR w="6668">
                      <a:solidFill>
                        <a:srgbClr val="D5C6A8"/>
                      </a:solidFill>
                      <a:prstDash val="solid"/>
                    </a:lnR>
                    <a:lnB w="6668">
                      <a:solidFill>
                        <a:srgbClr val="D5C6A8"/>
                      </a:solidFill>
                      <a:prstDash val="solid"/>
                    </a:lnB>
                    <a:solidFill>
                      <a:srgbClr val="FFFFFF"/>
                    </a:solidFill>
                  </a:tcPr>
                </a:tc>
                <a:tc>
                  <a:txBody>
                    <a:bodyPr/>
                    <a:lstStyle/>
                    <a:p>
                      <a:r>
                        <a:rPr sz="1875" b="0">
                          <a:solidFill>
                            <a:srgbClr val="132B40"/>
                          </a:solidFill>
                          <a:latin typeface="Arial"/>
                          <a:ea typeface="Arial"/>
                          <a:cs typeface="Arial"/>
                        </a:rPr>
                        <a:t>Not yet verified</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r h="762000">
                <a:tc>
                  <a:txBody>
                    <a:bodyPr/>
                    <a:lstStyle/>
                    <a:p>
                      <a:r>
                        <a:rPr sz="1875" b="0">
                          <a:solidFill>
                            <a:srgbClr val="132B40"/>
                          </a:solidFill>
                          <a:latin typeface="Arial"/>
                          <a:ea typeface="Arial"/>
                          <a:cs typeface="Arial"/>
                        </a:rPr>
                        <a:t>Student WAU and MAU</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875" b="0">
                          <a:solidFill>
                            <a:srgbClr val="132B40"/>
                          </a:solidFill>
                          <a:latin typeface="Arial"/>
                          <a:ea typeface="Arial"/>
                          <a:cs typeface="Arial"/>
                        </a:rPr>
                        <a:t>Meaningful learning-action events</a:t>
                      </a:r>
                    </a:p>
                  </a:txBody>
                  <a:tcPr marL="95250" marR="95250" marT="28575" marB="28575" anchor="ctr">
                    <a:lnR w="6668">
                      <a:solidFill>
                        <a:srgbClr val="D5C6A8"/>
                      </a:solidFill>
                      <a:prstDash val="solid"/>
                    </a:lnR>
                    <a:lnB w="6668">
                      <a:solidFill>
                        <a:srgbClr val="D5C6A8"/>
                      </a:solidFill>
                      <a:prstDash val="solid"/>
                    </a:lnB>
                    <a:solidFill>
                      <a:srgbClr val="FAF8F3"/>
                    </a:solidFill>
                  </a:tcPr>
                </a:tc>
                <a:tc>
                  <a:txBody>
                    <a:bodyPr/>
                    <a:lstStyle/>
                    <a:p>
                      <a:r>
                        <a:rPr sz="1875" b="0">
                          <a:solidFill>
                            <a:srgbClr val="132B40"/>
                          </a:solidFill>
                          <a:latin typeface="Arial"/>
                          <a:ea typeface="Arial"/>
                          <a:cs typeface="Arial"/>
                        </a:rPr>
                        <a:t>Not yet verified</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762000">
                <a:tc>
                  <a:txBody>
                    <a:bodyPr/>
                    <a:lstStyle/>
                    <a:p>
                      <a:r>
                        <a:rPr sz="1875" b="0">
                          <a:solidFill>
                            <a:srgbClr val="132B40"/>
                          </a:solidFill>
                          <a:latin typeface="Arial"/>
                          <a:ea typeface="Arial"/>
                          <a:cs typeface="Arial"/>
                        </a:rPr>
                        <a:t>First valid payers and net cash</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875" b="0">
                          <a:solidFill>
                            <a:srgbClr val="132B40"/>
                          </a:solidFill>
                          <a:latin typeface="Arial"/>
                          <a:ea typeface="Arial"/>
                          <a:cs typeface="Arial"/>
                        </a:rPr>
                        <a:t>Payments less refunds and reversals</a:t>
                      </a:r>
                    </a:p>
                  </a:txBody>
                  <a:tcPr marL="95250" marR="95250" marT="28575" marB="28575" anchor="ctr">
                    <a:lnR w="6668">
                      <a:solidFill>
                        <a:srgbClr val="D5C6A8"/>
                      </a:solidFill>
                      <a:prstDash val="solid"/>
                    </a:lnR>
                    <a:lnB w="6668">
                      <a:solidFill>
                        <a:srgbClr val="D5C6A8"/>
                      </a:solidFill>
                      <a:prstDash val="solid"/>
                    </a:lnB>
                    <a:solidFill>
                      <a:srgbClr val="FFFFFF"/>
                    </a:solidFill>
                  </a:tcPr>
                </a:tc>
                <a:tc>
                  <a:txBody>
                    <a:bodyPr/>
                    <a:lstStyle/>
                    <a:p>
                      <a:r>
                        <a:rPr sz="1875" b="0">
                          <a:solidFill>
                            <a:srgbClr val="132B40"/>
                          </a:solidFill>
                          <a:latin typeface="Arial"/>
                          <a:ea typeface="Arial"/>
                          <a:cs typeface="Arial"/>
                        </a:rPr>
                        <a:t>Not yet verified</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bl>
          </a:graphicData>
        </a:graphic>
      </p:graphicFrame>
    </p:spTree>
    <p:extLst>
      <p:ext uri="{BB962C8B-B14F-4D97-AF65-F5344CB8AC3E}">
        <p14:creationId xmlns:p14="http://schemas.microsoft.com/office/powerpoint/2010/main" val="1282870565"/>
      </p:ext>
    </p:extLst>
  </p:cSld>
</p:sld>
</file>

<file path=ppt/slides/slide7.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4D99A65-4DD0-49CE-A39D-0A4BBA88EAC3}"/>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DD3D55A7-DAD3-413F-8510-339AA1515491}"/>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Repeatable acquisition evidence</a:t>
            </a:r>
          </a:p>
        </p:txBody>
      </p:sp>
      <p:sp>
        <p:nvSpPr>
          <p:cNvPr id="3" name="">
            <a:extLst xmlns:a="http://schemas.openxmlformats.org/drawingml/2006/main">
              <a:ext uri="{FF2B5EF4-FFF2-40B4-BE49-F238E27FC236}">
                <a16:creationId xmlns:a16="http://schemas.microsoft.com/office/drawing/2014/main" id="{041DE5CF-929E-484F-867A-9E378A54586B}"/>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Pilot targets describe work ahead. They do not represent existing partnerships or sales.</a:t>
            </a:r>
          </a:p>
        </p:txBody>
      </p:sp>
      <p:sp>
        <p:nvSpPr>
          <p:cNvPr id="4" name="">
            <a:extLst xmlns:a="http://schemas.openxmlformats.org/drawingml/2006/main">
              <a:ext uri="{FF2B5EF4-FFF2-40B4-BE49-F238E27FC236}">
                <a16:creationId xmlns:a16="http://schemas.microsoft.com/office/drawing/2014/main" id="{A9946A29-5CBC-4FD5-B0CB-C46F8DC167CC}"/>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66AE74EA-5AC3-48FC-B124-D5B488B35C4E}"/>
              </a:ext>
            </a:extLst>
          </p:cNvPr>
          <p:cNvSpPr>
            <a:spLocks xmlns:a="http://schemas.openxmlformats.org/drawingml/2006/main" noGrp="1"/>
          </p:cNvSpPr>
          <p:nvPr/>
        </p:nvSpPr>
        <p:spPr>
          <a:xfrm xmlns:a="http://schemas.openxmlformats.org/drawingml/2006/main">
            <a:off x="571500" y="1857375"/>
            <a:ext cx="257175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7200" b="1">
                <a:solidFill>
                  <a:srgbClr val="997B46"/>
                </a:solidFill>
                <a:latin typeface="Arial"/>
                <a:ea typeface="Arial"/>
                <a:cs typeface="Arial"/>
              </a:defRPr>
            </a:defPPr>
          </a:lstStyle>
          <a:p xmlns:a="http://schemas.openxmlformats.org/drawingml/2006/main">
            <a:pPr algn="l">
              <a:lnSpc>
                <a:spcPct val="108000"/>
              </a:lnSpc>
              <a:buNone/>
              <a:defRPr sz="7200" b="1">
                <a:solidFill>
                  <a:srgbClr val="997B46"/>
                </a:solidFill>
                <a:latin typeface="Arial"/>
                <a:ea typeface="Arial"/>
                <a:cs typeface="Arial"/>
              </a:defRPr>
            </a:pPr>
            <a:r>
              <a:rPr sz="7200" b="1">
                <a:solidFill>
                  <a:srgbClr val="997B46"/>
                </a:solidFill>
                <a:latin typeface="Arial"/>
                <a:ea typeface="Arial"/>
                <a:cs typeface="Arial"/>
              </a:rPr>
              <a:t>3</a:t>
            </a:r>
          </a:p>
        </p:txBody>
      </p:sp>
      <p:sp>
        <p:nvSpPr>
          <p:cNvPr id="6" name="">
            <a:extLst xmlns:a="http://schemas.openxmlformats.org/drawingml/2006/main">
              <a:ext uri="{FF2B5EF4-FFF2-40B4-BE49-F238E27FC236}">
                <a16:creationId xmlns:a16="http://schemas.microsoft.com/office/drawing/2014/main" id="{4C817FC0-968D-42D6-9C2B-5B2CE56B9490}"/>
              </a:ext>
            </a:extLst>
          </p:cNvPr>
          <p:cNvSpPr>
            <a:spLocks xmlns:a="http://schemas.openxmlformats.org/drawingml/2006/main" noGrp="1"/>
          </p:cNvSpPr>
          <p:nvPr/>
        </p:nvSpPr>
        <p:spPr>
          <a:xfrm xmlns:a="http://schemas.openxmlformats.org/drawingml/2006/main">
            <a:off x="3381375" y="2000250"/>
            <a:ext cx="80486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b="1">
                <a:solidFill>
                  <a:srgbClr val="132B40"/>
                </a:solidFill>
                <a:latin typeface="Arial"/>
                <a:ea typeface="Arial"/>
                <a:cs typeface="Arial"/>
              </a:defRPr>
            </a:defPPr>
          </a:lstStyle>
          <a:p xmlns:a="http://schemas.openxmlformats.org/drawingml/2006/main">
            <a:pPr algn="l">
              <a:lnSpc>
                <a:spcPct val="108000"/>
              </a:lnSpc>
              <a:buNone/>
              <a:defRPr sz="3075" b="1">
                <a:solidFill>
                  <a:srgbClr val="132B40"/>
                </a:solidFill>
                <a:latin typeface="Arial"/>
                <a:ea typeface="Arial"/>
                <a:cs typeface="Arial"/>
              </a:defRPr>
            </a:pPr>
            <a:r>
              <a:rPr sz="3075" b="1">
                <a:solidFill>
                  <a:srgbClr val="132B40"/>
                </a:solidFill>
                <a:latin typeface="Arial"/>
                <a:ea typeface="Arial"/>
                <a:cs typeface="Arial"/>
              </a:rPr>
              <a:t>Productive pilots to prove first</a:t>
            </a:r>
          </a:p>
        </p:txBody>
      </p:sp>
      <p:graphicFrame>
        <p:nvGraphicFramePr>
          <p:cNvPr id="7" name="">
            <a:extLst xmlns:a="http://schemas.openxmlformats.org/drawingml/2006/main">
              <a:ext uri="{FF2B5EF4-FFF2-40B4-BE49-F238E27FC236}">
                <a16:creationId xmlns:a16="http://schemas.microsoft.com/office/drawing/2014/main" id="{13353E46-583E-421F-97DB-A1D503E13937}"/>
              </a:ext>
            </a:extLst>
          </p:cNvPr>
          <p:cNvGraphicFramePr/>
          <p:nvPr/>
        </p:nvGraphicFramePr>
        <p:xfrm>
          <a:off xmlns:a="http://schemas.openxmlformats.org/drawingml/2006/main" x="571500" y="3590925"/>
          <a:ext xmlns:a="http://schemas.openxmlformats.org/drawingml/2006/main" cx="11049000" cy="2266950"/>
        </p:xfrm>
        <a:graphic xmlns:a="http://schemas.openxmlformats.org/drawingml/2006/main">
          <a:graphicData uri="http://schemas.openxmlformats.org/drawingml/2006/table">
            <a:tbl>
              <a:tblPr/>
              <a:tblGrid>
                <a:gridCol w="3095625"/>
                <a:gridCol w="7953375"/>
              </a:tblGrid>
              <a:tr h="566738">
                <a:tc>
                  <a:txBody>
                    <a:bodyPr/>
                    <a:lstStyle/>
                    <a:p>
                      <a:r>
                        <a:rPr sz="1950" b="1">
                          <a:solidFill>
                            <a:srgbClr val="997B46"/>
                          </a:solidFill>
                          <a:latin typeface="Arial"/>
                          <a:ea typeface="Arial"/>
                          <a:cs typeface="Arial"/>
                        </a:rPr>
                        <a:t>Test</a:t>
                      </a:r>
                    </a:p>
                  </a:txBody>
                  <a:tcPr marL="95250" marR="95250" marT="28575" marB="28575" anchor="ctr">
                    <a:lnL w="6668">
                      <a:solidFill>
                        <a:srgbClr val="D5C6A8"/>
                      </a:solidFill>
                      <a:prstDash val="solid"/>
                    </a:lnL>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c>
                  <a:txBody>
                    <a:bodyPr/>
                    <a:lstStyle/>
                    <a:p>
                      <a:r>
                        <a:rPr sz="1950" b="1">
                          <a:solidFill>
                            <a:srgbClr val="997B46"/>
                          </a:solidFill>
                          <a:latin typeface="Arial"/>
                          <a:ea typeface="Arial"/>
                          <a:cs typeface="Arial"/>
                        </a:rPr>
                        <a:t>Evidence required</a:t>
                      </a:r>
                    </a:p>
                  </a:txBody>
                  <a:tcPr marL="95250" marR="95250" marT="28575" marB="28575" anchor="ctr">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r>
              <a:tr h="566738">
                <a:tc>
                  <a:txBody>
                    <a:bodyPr/>
                    <a:lstStyle/>
                    <a:p>
                      <a:r>
                        <a:rPr sz="1950" b="0">
                          <a:solidFill>
                            <a:srgbClr val="132B40"/>
                          </a:solidFill>
                          <a:latin typeface="Arial"/>
                          <a:ea typeface="Arial"/>
                          <a:cs typeface="Arial"/>
                        </a:rPr>
                        <a:t>Educator partner</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Distinct registrations plus meaningful learner activity</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566738">
                <a:tc>
                  <a:txBody>
                    <a:bodyPr/>
                    <a:lstStyle/>
                    <a:p>
                      <a:r>
                        <a:rPr sz="1950" b="0">
                          <a:solidFill>
                            <a:srgbClr val="132B40"/>
                          </a:solidFill>
                          <a:latin typeface="Arial"/>
                          <a:ea typeface="Arial"/>
                          <a:cs typeface="Arial"/>
                        </a:rPr>
                        <a:t>Creator distribution</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Tagged sessions, A7 and mature paid conversion</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r h="566738">
                <a:tc>
                  <a:txBody>
                    <a:bodyPr/>
                    <a:lstStyle/>
                    <a:p>
                      <a:r>
                        <a:rPr sz="1950" b="0">
                          <a:solidFill>
                            <a:srgbClr val="132B40"/>
                          </a:solidFill>
                          <a:latin typeface="Arial"/>
                          <a:ea typeface="Arial"/>
                          <a:cs typeface="Arial"/>
                        </a:rPr>
                        <a:t>Learner referrals</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Valid attribution, refunds and activated recipients</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bl>
          </a:graphicData>
        </a:graphic>
      </p:graphicFrame>
    </p:spTree>
    <p:extLst>
      <p:ext uri="{BB962C8B-B14F-4D97-AF65-F5344CB8AC3E}">
        <p14:creationId xmlns:p14="http://schemas.microsoft.com/office/powerpoint/2010/main" val="1054164721"/>
      </p:ext>
    </p:extLst>
  </p:cSld>
</p:sld>
</file>

<file path=ppt/slides/slide8.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3A8FAA1-8535-42AE-8321-EA23FD568DFB}"/>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57A6ED27-40D6-4015-839B-5B2982C56998}"/>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Commercial model and contribution margin</a:t>
            </a:r>
          </a:p>
        </p:txBody>
      </p:sp>
      <p:sp>
        <p:nvSpPr>
          <p:cNvPr id="3" name="">
            <a:extLst xmlns:a="http://schemas.openxmlformats.org/drawingml/2006/main">
              <a:ext uri="{FF2B5EF4-FFF2-40B4-BE49-F238E27FC236}">
                <a16:creationId xmlns:a16="http://schemas.microsoft.com/office/drawing/2014/main" id="{210E6E1E-2785-49D6-8FD9-4A83A9A351D9}"/>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Revenue and contribution margin require verified financial and cohort data.</a:t>
            </a:r>
          </a:p>
        </p:txBody>
      </p:sp>
      <p:sp>
        <p:nvSpPr>
          <p:cNvPr id="4" name="">
            <a:extLst xmlns:a="http://schemas.openxmlformats.org/drawingml/2006/main">
              <a:ext uri="{FF2B5EF4-FFF2-40B4-BE49-F238E27FC236}">
                <a16:creationId xmlns:a16="http://schemas.microsoft.com/office/drawing/2014/main" id="{F5E18C78-2DDD-49CD-97C8-757F3B98E172}"/>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08</a:t>
            </a:r>
          </a:p>
        </p:txBody>
      </p:sp>
      <p:graphicFrame>
        <p:nvGraphicFramePr>
          <p:cNvPr id="5" name="">
            <a:extLst xmlns:a="http://schemas.openxmlformats.org/drawingml/2006/main">
              <a:ext uri="{FF2B5EF4-FFF2-40B4-BE49-F238E27FC236}">
                <a16:creationId xmlns:a16="http://schemas.microsoft.com/office/drawing/2014/main" id="{EFA8A1E1-E25D-46C2-AB33-D82B2C5B63DD}"/>
              </a:ext>
            </a:extLst>
          </p:cNvPr>
          <p:cNvGraphicFramePr/>
          <p:nvPr/>
        </p:nvGraphicFramePr>
        <p:xfrm>
          <a:off xmlns:a="http://schemas.openxmlformats.org/drawingml/2006/main" x="571500" y="1724025"/>
          <a:ext xmlns:a="http://schemas.openxmlformats.org/drawingml/2006/main" cx="11049000" cy="3924300"/>
        </p:xfrm>
        <a:graphic xmlns:a="http://schemas.openxmlformats.org/drawingml/2006/main">
          <a:graphicData uri="http://schemas.openxmlformats.org/drawingml/2006/table">
            <a:tbl>
              <a:tblPr/>
              <a:tblGrid>
                <a:gridCol w="2905125"/>
                <a:gridCol w="8143875"/>
              </a:tblGrid>
              <a:tr h="654050">
                <a:tc>
                  <a:txBody>
                    <a:bodyPr/>
                    <a:lstStyle/>
                    <a:p>
                      <a:r>
                        <a:rPr sz="1950" b="1">
                          <a:solidFill>
                            <a:srgbClr val="997B46"/>
                          </a:solidFill>
                          <a:latin typeface="Arial"/>
                          <a:ea typeface="Arial"/>
                          <a:cs typeface="Arial"/>
                        </a:rPr>
                        <a:t>Component</a:t>
                      </a:r>
                    </a:p>
                  </a:txBody>
                  <a:tcPr marL="95250" marR="95250" marT="28575" marB="28575" anchor="ctr">
                    <a:lnL w="6668">
                      <a:solidFill>
                        <a:srgbClr val="D5C6A8"/>
                      </a:solidFill>
                      <a:prstDash val="solid"/>
                    </a:lnL>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c>
                  <a:txBody>
                    <a:bodyPr/>
                    <a:lstStyle/>
                    <a:p>
                      <a:r>
                        <a:rPr sz="1950" b="1">
                          <a:solidFill>
                            <a:srgbClr val="997B46"/>
                          </a:solidFill>
                          <a:latin typeface="Arial"/>
                          <a:ea typeface="Arial"/>
                          <a:cs typeface="Arial"/>
                        </a:rPr>
                        <a:t>Evidence needed</a:t>
                      </a:r>
                    </a:p>
                  </a:txBody>
                  <a:tcPr marL="95250" marR="95250" marT="28575" marB="28575" anchor="ctr">
                    <a:lnR w="6668">
                      <a:solidFill>
                        <a:srgbClr val="D5C6A8"/>
                      </a:solidFill>
                      <a:prstDash val="solid"/>
                    </a:lnR>
                    <a:lnT w="6668">
                      <a:solidFill>
                        <a:srgbClr val="D5C6A8"/>
                      </a:solidFill>
                      <a:prstDash val="solid"/>
                    </a:lnT>
                    <a:lnB w="6668">
                      <a:solidFill>
                        <a:srgbClr val="D5C6A8"/>
                      </a:solidFill>
                      <a:prstDash val="solid"/>
                    </a:lnB>
                    <a:solidFill>
                      <a:srgbClr val="F1E7D4"/>
                    </a:solidFill>
                  </a:tcPr>
                </a:tc>
              </a:tr>
              <a:tr h="654050">
                <a:tc>
                  <a:txBody>
                    <a:bodyPr/>
                    <a:lstStyle/>
                    <a:p>
                      <a:r>
                        <a:rPr sz="1950" b="0">
                          <a:solidFill>
                            <a:srgbClr val="132B40"/>
                          </a:solidFill>
                          <a:latin typeface="Arial"/>
                          <a:ea typeface="Arial"/>
                          <a:cs typeface="Arial"/>
                        </a:rPr>
                        <a:t>Revenue</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Actual price, valid payments and net receipts</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654050">
                <a:tc>
                  <a:txBody>
                    <a:bodyPr/>
                    <a:lstStyle/>
                    <a:p>
                      <a:r>
                        <a:rPr sz="1950" b="0">
                          <a:solidFill>
                            <a:srgbClr val="132B40"/>
                          </a:solidFill>
                          <a:latin typeface="Arial"/>
                          <a:ea typeface="Arial"/>
                          <a:cs typeface="Arial"/>
                        </a:rPr>
                        <a:t>Product cost</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Hosting, AI inference and support by cohort</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r h="654050">
                <a:tc>
                  <a:txBody>
                    <a:bodyPr/>
                    <a:lstStyle/>
                    <a:p>
                      <a:r>
                        <a:rPr sz="1950" b="0">
                          <a:solidFill>
                            <a:srgbClr val="132B40"/>
                          </a:solidFill>
                          <a:latin typeface="Arial"/>
                          <a:ea typeface="Arial"/>
                          <a:cs typeface="Arial"/>
                        </a:rPr>
                        <a:t>Commission cost</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Official 20% / 10% / 10%. Confirm base and payout terms.</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r h="654050">
                <a:tc>
                  <a:txBody>
                    <a:bodyPr/>
                    <a:lstStyle/>
                    <a:p>
                      <a:r>
                        <a:rPr sz="1950" b="0">
                          <a:solidFill>
                            <a:srgbClr val="132B40"/>
                          </a:solidFill>
                          <a:latin typeface="Arial"/>
                          <a:ea typeface="Arial"/>
                          <a:cs typeface="Arial"/>
                        </a:rPr>
                        <a:t>Acquisition cost</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FFFFF"/>
                    </a:solidFill>
                  </a:tcPr>
                </a:tc>
                <a:tc>
                  <a:txBody>
                    <a:bodyPr/>
                    <a:lstStyle/>
                    <a:p>
                      <a:r>
                        <a:rPr sz="1950" b="0">
                          <a:solidFill>
                            <a:srgbClr val="132B40"/>
                          </a:solidFill>
                          <a:latin typeface="Arial"/>
                          <a:ea typeface="Arial"/>
                          <a:cs typeface="Arial"/>
                        </a:rPr>
                        <a:t>Marketing cash, attribution and actual paid CAC</a:t>
                      </a:r>
                    </a:p>
                  </a:txBody>
                  <a:tcPr marL="95250" marR="95250" marT="28575" marB="28575" anchor="ctr">
                    <a:lnR w="6668">
                      <a:solidFill>
                        <a:srgbClr val="D5C6A8"/>
                      </a:solidFill>
                      <a:prstDash val="solid"/>
                    </a:lnR>
                    <a:lnB w="6668">
                      <a:solidFill>
                        <a:srgbClr val="D5C6A8"/>
                      </a:solidFill>
                      <a:prstDash val="solid"/>
                    </a:lnB>
                    <a:solidFill>
                      <a:srgbClr val="FFFFFF"/>
                    </a:solidFill>
                  </a:tcPr>
                </a:tc>
              </a:tr>
              <a:tr h="654050">
                <a:tc>
                  <a:txBody>
                    <a:bodyPr/>
                    <a:lstStyle/>
                    <a:p>
                      <a:r>
                        <a:rPr sz="1950" b="0">
                          <a:solidFill>
                            <a:srgbClr val="132B40"/>
                          </a:solidFill>
                          <a:latin typeface="Arial"/>
                          <a:ea typeface="Arial"/>
                          <a:cs typeface="Arial"/>
                        </a:rPr>
                        <a:t>Contribution margin</a:t>
                      </a:r>
                    </a:p>
                  </a:txBody>
                  <a:tcPr marL="95250" marR="95250" marT="28575" marB="28575" anchor="ctr">
                    <a:lnL w="6668">
                      <a:solidFill>
                        <a:srgbClr val="D5C6A8"/>
                      </a:solidFill>
                      <a:prstDash val="solid"/>
                    </a:lnL>
                    <a:lnR w="6668">
                      <a:solidFill>
                        <a:srgbClr val="D5C6A8"/>
                      </a:solidFill>
                      <a:prstDash val="solid"/>
                    </a:lnR>
                    <a:lnB w="6668">
                      <a:solidFill>
                        <a:srgbClr val="D5C6A8"/>
                      </a:solidFill>
                      <a:prstDash val="solid"/>
                    </a:lnB>
                    <a:solidFill>
                      <a:srgbClr val="FAF8F3"/>
                    </a:solidFill>
                  </a:tcPr>
                </a:tc>
                <a:tc>
                  <a:txBody>
                    <a:bodyPr/>
                    <a:lstStyle/>
                    <a:p>
                      <a:r>
                        <a:rPr sz="1950" b="0">
                          <a:solidFill>
                            <a:srgbClr val="132B40"/>
                          </a:solidFill>
                          <a:latin typeface="Arial"/>
                          <a:ea typeface="Arial"/>
                          <a:cs typeface="Arial"/>
                        </a:rPr>
                        <a:t>Net revenue less variable costs, fees and commissions</a:t>
                      </a:r>
                    </a:p>
                  </a:txBody>
                  <a:tcPr marL="95250" marR="95250" marT="28575" marB="28575" anchor="ctr">
                    <a:lnR w="6668">
                      <a:solidFill>
                        <a:srgbClr val="D5C6A8"/>
                      </a:solidFill>
                      <a:prstDash val="solid"/>
                    </a:lnR>
                    <a:lnB w="6668">
                      <a:solidFill>
                        <a:srgbClr val="D5C6A8"/>
                      </a:solidFill>
                      <a:prstDash val="solid"/>
                    </a:lnB>
                    <a:solidFill>
                      <a:srgbClr val="FAF8F3"/>
                    </a:solidFill>
                  </a:tcPr>
                </a:tc>
              </a:tr>
            </a:tbl>
          </a:graphicData>
        </a:graphic>
      </p:graphicFrame>
    </p:spTree>
    <p:extLst>
      <p:ext uri="{BB962C8B-B14F-4D97-AF65-F5344CB8AC3E}">
        <p14:creationId xmlns:p14="http://schemas.microsoft.com/office/powerpoint/2010/main" val="1167726957"/>
      </p:ext>
    </p:extLst>
  </p:cSld>
</p:sld>
</file>

<file path=ppt/slides/slide9.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C1E3774-A5F9-402E-A1A7-01CA12418156}"/>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8F753CC1-ADFB-4F79-9817-76411A498546}"/>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The twelve-month growth objective</a:t>
            </a:r>
          </a:p>
        </p:txBody>
      </p:sp>
      <p:sp>
        <p:nvSpPr>
          <p:cNvPr id="3" name="">
            <a:extLst xmlns:a="http://schemas.openxmlformats.org/drawingml/2006/main">
              <a:ext uri="{FF2B5EF4-FFF2-40B4-BE49-F238E27FC236}">
                <a16:creationId xmlns:a16="http://schemas.microsoft.com/office/drawing/2014/main" id="{ACC8638B-7E9C-41B8-A484-D95F2C33E963}"/>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Planned targets and budget. This chart does not depict achieved traction.</a:t>
            </a:r>
          </a:p>
        </p:txBody>
      </p:sp>
      <p:sp>
        <p:nvSpPr>
          <p:cNvPr id="4" name="">
            <a:extLst xmlns:a="http://schemas.openxmlformats.org/drawingml/2006/main">
              <a:ext uri="{FF2B5EF4-FFF2-40B4-BE49-F238E27FC236}">
                <a16:creationId xmlns:a16="http://schemas.microsoft.com/office/drawing/2014/main" id="{46EC44F6-C592-4557-97BE-F8A551F65E1A}"/>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09</a:t>
            </a:r>
          </a:p>
        </p:txBody>
      </p:sp>
      <p:graphicFrame>
        <p:nvGraphicFramePr>
          <p:cNvPr id="5" name="Chart">
            <a:extLst xmlns:a="http://schemas.openxmlformats.org/drawingml/2006/main">
              <a:ext uri="{FF2B5EF4-FFF2-40B4-BE49-F238E27FC236}">
                <a16:creationId xmlns:a16="http://schemas.microsoft.com/office/drawing/2014/main" id="{2AEC604F-FA2C-4C2B-9257-7AEBAABAE3F0}"/>
              </a:ext>
            </a:extLst>
          </p:cNvPr>
          <p:cNvGraphicFramePr/>
          <p:nvPr/>
        </p:nvGraphicFramePr>
        <p:xfrm>
          <a:off xmlns:a="http://schemas.openxmlformats.org/drawingml/2006/main" x="571500" y="1733550"/>
          <a:ext xmlns:a="http://schemas.openxmlformats.org/drawingml/2006/main" cx="7620000" cy="4133850"/>
        </p:xfrm>
        <a:graphic xmlns:a="http://schemas.openxmlformats.org/drawingml/2006/main">
          <a:graphicData uri="http://schemas.openxmlformats.org/drawingml/2006/chart">
            <c:chart xmlns:r="http://schemas.openxmlformats.org/officeDocument/2006/relationships" xmlns:c="http://schemas.openxmlformats.org/drawingml/2006/chart" r:id="R09bb9707123b49cf"/>
          </a:graphicData>
        </a:graphic>
      </p:graphicFrame>
      <p:sp>
        <p:nvSpPr>
          <p:cNvPr id="6" name="">
            <a:extLst xmlns:a="http://schemas.openxmlformats.org/drawingml/2006/main">
              <a:ext uri="{FF2B5EF4-FFF2-40B4-BE49-F238E27FC236}">
                <a16:creationId xmlns:a16="http://schemas.microsoft.com/office/drawing/2014/main" id="{7C4977A4-2D30-4AB3-AA1D-A66AF453F9C0}"/>
              </a:ext>
            </a:extLst>
          </p:cNvPr>
          <p:cNvSpPr>
            <a:spLocks xmlns:a="http://schemas.openxmlformats.org/drawingml/2006/main" noGrp="1"/>
          </p:cNvSpPr>
          <p:nvPr/>
        </p:nvSpPr>
        <p:spPr>
          <a:xfrm xmlns:a="http://schemas.openxmlformats.org/drawingml/2006/main">
            <a:off x="8810625" y="2133600"/>
            <a:ext cx="27622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475" b="1">
                <a:solidFill>
                  <a:srgbClr val="997B46"/>
                </a:solidFill>
                <a:latin typeface="Arial"/>
                <a:ea typeface="Arial"/>
                <a:cs typeface="Arial"/>
              </a:defRPr>
            </a:defPPr>
          </a:lstStyle>
          <a:p xmlns:a="http://schemas.openxmlformats.org/drawingml/2006/main">
            <a:pPr algn="l">
              <a:lnSpc>
                <a:spcPct val="108000"/>
              </a:lnSpc>
              <a:buNone/>
              <a:defRPr sz="5475" b="1">
                <a:solidFill>
                  <a:srgbClr val="997B46"/>
                </a:solidFill>
                <a:latin typeface="Arial"/>
                <a:ea typeface="Arial"/>
                <a:cs typeface="Arial"/>
              </a:defRPr>
            </a:pPr>
            <a:r>
              <a:rPr sz="5475" b="1">
                <a:solidFill>
                  <a:srgbClr val="997B46"/>
                </a:solidFill>
                <a:latin typeface="Arial"/>
                <a:ea typeface="Arial"/>
                <a:cs typeface="Arial"/>
              </a:rPr>
              <a:t>$100k</a:t>
            </a:r>
          </a:p>
        </p:txBody>
      </p:sp>
      <p:sp>
        <p:nvSpPr>
          <p:cNvPr id="7" name="">
            <a:extLst xmlns:a="http://schemas.openxmlformats.org/drawingml/2006/main">
              <a:ext uri="{FF2B5EF4-FFF2-40B4-BE49-F238E27FC236}">
                <a16:creationId xmlns:a16="http://schemas.microsoft.com/office/drawing/2014/main" id="{3E14DC13-0710-4BD4-B622-66F1153E1569}"/>
              </a:ext>
            </a:extLst>
          </p:cNvPr>
          <p:cNvSpPr>
            <a:spLocks xmlns:a="http://schemas.openxmlformats.org/drawingml/2006/main" noGrp="1"/>
          </p:cNvSpPr>
          <p:nvPr/>
        </p:nvSpPr>
        <p:spPr>
          <a:xfrm xmlns:a="http://schemas.openxmlformats.org/drawingml/2006/main">
            <a:off x="8810625" y="3286125"/>
            <a:ext cx="2762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32B40"/>
                </a:solidFill>
                <a:latin typeface="Arial"/>
                <a:ea typeface="Arial"/>
                <a:cs typeface="Arial"/>
              </a:defRPr>
            </a:defPPr>
          </a:lstStyle>
          <a:p xmlns:a="http://schemas.openxmlformats.org/drawingml/2006/main">
            <a:pPr algn="l">
              <a:lnSpc>
                <a:spcPct val="108000"/>
              </a:lnSpc>
              <a:buNone/>
              <a:defRPr sz="2325" b="1">
                <a:solidFill>
                  <a:srgbClr val="132B40"/>
                </a:solidFill>
                <a:latin typeface="Arial"/>
                <a:ea typeface="Arial"/>
                <a:cs typeface="Arial"/>
              </a:defRPr>
            </a:pPr>
            <a:r>
              <a:rPr sz="2325" b="1">
                <a:solidFill>
                  <a:srgbClr val="132B40"/>
                </a:solidFill>
                <a:latin typeface="Arial"/>
                <a:ea typeface="Arial"/>
                <a:cs typeface="Arial"/>
              </a:rPr>
              <a:t>Marketing cash ceiling</a:t>
            </a:r>
          </a:p>
        </p:txBody>
      </p:sp>
      <p:sp>
        <p:nvSpPr>
          <p:cNvPr id="8" name="">
            <a:extLst xmlns:a="http://schemas.openxmlformats.org/drawingml/2006/main">
              <a:ext uri="{FF2B5EF4-FFF2-40B4-BE49-F238E27FC236}">
                <a16:creationId xmlns:a16="http://schemas.microsoft.com/office/drawing/2014/main" id="{E564C6DE-9919-4CB0-912F-7BADD546C65A}"/>
              </a:ext>
            </a:extLst>
          </p:cNvPr>
          <p:cNvSpPr>
            <a:spLocks xmlns:a="http://schemas.openxmlformats.org/drawingml/2006/main" noGrp="1"/>
          </p:cNvSpPr>
          <p:nvPr/>
        </p:nvSpPr>
        <p:spPr>
          <a:xfrm xmlns:a="http://schemas.openxmlformats.org/drawingml/2006/main">
            <a:off x="8810625" y="4543425"/>
            <a:ext cx="28003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132B40"/>
                </a:solidFill>
                <a:latin typeface="Arial"/>
                <a:ea typeface="Arial"/>
                <a:cs typeface="Arial"/>
              </a:defRPr>
            </a:defPPr>
          </a:lstStyle>
          <a:p xmlns:a="http://schemas.openxmlformats.org/drawingml/2006/main">
            <a:pPr algn="l">
              <a:lnSpc>
                <a:spcPct val="108000"/>
              </a:lnSpc>
              <a:buNone/>
              <a:defRPr sz="2025" b="0">
                <a:solidFill>
                  <a:srgbClr val="132B40"/>
                </a:solidFill>
                <a:latin typeface="Arial"/>
                <a:ea typeface="Arial"/>
                <a:cs typeface="Arial"/>
              </a:defRPr>
            </a:pPr>
            <a:r>
              <a:rPr sz="2025" b="0">
                <a:solidFill>
                  <a:srgbClr val="132B40"/>
                </a:solidFill>
                <a:latin typeface="Arial"/>
                <a:ea typeface="Arial"/>
                <a:cs typeface="Arial"/>
              </a:rPr>
              <a:t>Base target: 20,000</a:t>
            </a:r>
          </a:p>
          <a:p xmlns:a="http://schemas.openxmlformats.org/drawingml/2006/main">
            <a:pPr algn="l">
              <a:lnSpc>
                <a:spcPct val="108000"/>
              </a:lnSpc>
              <a:buNone/>
              <a:defRPr sz="2025" b="0">
                <a:solidFill>
                  <a:srgbClr val="132B40"/>
                </a:solidFill>
                <a:latin typeface="Arial"/>
                <a:ea typeface="Arial"/>
                <a:cs typeface="Arial"/>
              </a:defRPr>
            </a:pPr>
            <a:r>
              <a:rPr sz="2025" b="0">
                <a:solidFill>
                  <a:srgbClr val="132B40"/>
                </a:solidFill>
                <a:latin typeface="Arial"/>
                <a:ea typeface="Arial"/>
                <a:cs typeface="Arial"/>
              </a:rPr>
              <a:t>Downside: 12,000</a:t>
            </a:r>
          </a:p>
          <a:p xmlns:a="http://schemas.openxmlformats.org/drawingml/2006/main">
            <a:pPr algn="l">
              <a:lnSpc>
                <a:spcPct val="108000"/>
              </a:lnSpc>
              <a:buNone/>
              <a:defRPr sz="2025" b="0">
                <a:solidFill>
                  <a:srgbClr val="132B40"/>
                </a:solidFill>
                <a:latin typeface="Arial"/>
                <a:ea typeface="Arial"/>
                <a:cs typeface="Arial"/>
              </a:defRPr>
            </a:pPr>
            <a:r>
              <a:rPr sz="2025" b="0">
                <a:solidFill>
                  <a:srgbClr val="132B40"/>
                </a:solidFill>
                <a:latin typeface="Arial"/>
                <a:ea typeface="Arial"/>
                <a:cs typeface="Arial"/>
              </a:rPr>
              <a:t>Stretch: 28,000</a:t>
            </a:r>
          </a:p>
        </p:txBody>
      </p:sp>
    </p:spTree>
    <p:extLst>
      <p:ext uri="{BB962C8B-B14F-4D97-AF65-F5344CB8AC3E}">
        <p14:creationId xmlns:p14="http://schemas.microsoft.com/office/powerpoint/2010/main" val="629876157"/>
      </p:ext>
    </p:extLst>
  </p:cSld>
</p:sld>
</file>

<file path=ppt/slides/slide10.xml><?xml version="1.0" encoding="utf-8"?>
<p:sld xmlns:p="http://schemas.openxmlformats.org/presentationml/2006/main">
  <p:cSld>
    <p:bg>
      <p:bgPr>
        <a:solidFill xmlns:a="http://schemas.openxmlformats.org/drawingml/2006/main">
          <a:srgbClr val="FAF8F3"/>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097AE40-554B-4245-BD1E-B23D1FB6091B}"/>
              </a:ext>
            </a:extLst>
          </p:cNvPr>
          <p:cNvSpPr>
            <a:spLocks xmlns:a="http://schemas.openxmlformats.org/drawingml/2006/main" noGrp="1"/>
          </p:cNvSpPr>
          <p:nvPr/>
        </p:nvSpPr>
        <p:spPr>
          <a:xfrm xmlns:a="http://schemas.openxmlformats.org/drawingml/2006/main">
            <a:off x="571500" y="247650"/>
            <a:ext cx="666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997B46"/>
                </a:solidFill>
                <a:latin typeface="Arial"/>
                <a:ea typeface="Arial"/>
                <a:cs typeface="Arial"/>
              </a:defRPr>
            </a:defPPr>
          </a:lstStyle>
          <a:p xmlns:a="http://schemas.openxmlformats.org/drawingml/2006/main">
            <a:pPr algn="l">
              <a:lnSpc>
                <a:spcPct val="108000"/>
              </a:lnSpc>
              <a:buNone/>
              <a:defRPr sz="1800" b="1">
                <a:solidFill>
                  <a:srgbClr val="997B46"/>
                </a:solidFill>
                <a:latin typeface="Arial"/>
                <a:ea typeface="Arial"/>
                <a:cs typeface="Arial"/>
              </a:defRPr>
            </a:pPr>
            <a:r>
              <a:rPr sz="1800" b="1">
                <a:solidFill>
                  <a:srgbClr val="997B46"/>
                </a:solidFill>
                <a:latin typeface="Arial"/>
                <a:ea typeface="Arial"/>
                <a:cs typeface="Arial"/>
              </a:rPr>
              <a:t>SmartSAT</a:t>
            </a:r>
          </a:p>
        </p:txBody>
      </p:sp>
      <p:sp>
        <p:nvSpPr>
          <p:cNvPr id="2" name="">
            <a:extLst xmlns:a="http://schemas.openxmlformats.org/drawingml/2006/main">
              <a:ext uri="{FF2B5EF4-FFF2-40B4-BE49-F238E27FC236}">
                <a16:creationId xmlns:a16="http://schemas.microsoft.com/office/drawing/2014/main" id="{2AD8D9B4-6409-4012-9653-0436860C7B6B}"/>
              </a:ext>
            </a:extLst>
          </p:cNvPr>
          <p:cNvSpPr>
            <a:spLocks xmlns:a="http://schemas.openxmlformats.org/drawingml/2006/main" noGrp="1"/>
          </p:cNvSpPr>
          <p:nvPr/>
        </p:nvSpPr>
        <p:spPr>
          <a:xfrm xmlns:a="http://schemas.openxmlformats.org/drawingml/2006/main">
            <a:off x="571500" y="733425"/>
            <a:ext cx="110109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132B40"/>
                </a:solidFill>
                <a:latin typeface="Arial"/>
                <a:ea typeface="Arial"/>
                <a:cs typeface="Arial"/>
              </a:defRPr>
            </a:defPPr>
          </a:lstStyle>
          <a:p xmlns:a="http://schemas.openxmlformats.org/drawingml/2006/main">
            <a:pPr algn="l">
              <a:lnSpc>
                <a:spcPct val="108000"/>
              </a:lnSpc>
              <a:buNone/>
              <a:defRPr sz="3375" b="1">
                <a:solidFill>
                  <a:srgbClr val="132B40"/>
                </a:solidFill>
                <a:latin typeface="Arial"/>
                <a:ea typeface="Arial"/>
                <a:cs typeface="Arial"/>
              </a:defRPr>
            </a:pPr>
            <a:r>
              <a:rPr sz="3375" b="1">
                <a:solidFill>
                  <a:srgbClr val="132B40"/>
                </a:solidFill>
                <a:latin typeface="Arial"/>
                <a:ea typeface="Arial"/>
                <a:cs typeface="Arial"/>
              </a:rPr>
              <a:t>Milestones and resource discussion</a:t>
            </a:r>
          </a:p>
        </p:txBody>
      </p:sp>
      <p:sp>
        <p:nvSpPr>
          <p:cNvPr id="3" name="">
            <a:extLst xmlns:a="http://schemas.openxmlformats.org/drawingml/2006/main">
              <a:ext uri="{FF2B5EF4-FFF2-40B4-BE49-F238E27FC236}">
                <a16:creationId xmlns:a16="http://schemas.microsoft.com/office/drawing/2014/main" id="{DC24BE77-266F-4D57-9A82-9D01D5983926}"/>
              </a:ext>
            </a:extLst>
          </p:cNvPr>
          <p:cNvSpPr>
            <a:spLocks xmlns:a="http://schemas.openxmlformats.org/drawingml/2006/main" noGrp="1"/>
          </p:cNvSpPr>
          <p:nvPr/>
        </p:nvSpPr>
        <p:spPr>
          <a:xfrm xmlns:a="http://schemas.openxmlformats.org/drawingml/2006/main">
            <a:off x="571500" y="63341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3616A"/>
                </a:solidFill>
                <a:latin typeface="Arial"/>
                <a:ea typeface="Arial"/>
                <a:cs typeface="Arial"/>
              </a:defRPr>
            </a:defPPr>
          </a:lstStyle>
          <a:p xmlns:a="http://schemas.openxmlformats.org/drawingml/2006/main">
            <a:pPr algn="l">
              <a:lnSpc>
                <a:spcPct val="108000"/>
              </a:lnSpc>
              <a:buNone/>
              <a:defRPr sz="1200" b="0">
                <a:solidFill>
                  <a:srgbClr val="53616A"/>
                </a:solidFill>
                <a:latin typeface="Arial"/>
                <a:ea typeface="Arial"/>
                <a:cs typeface="Arial"/>
              </a:defRPr>
            </a:pPr>
            <a:r>
              <a:rPr sz="1200" b="0">
                <a:solidFill>
                  <a:srgbClr val="53616A"/>
                </a:solidFill>
                <a:latin typeface="Arial"/>
                <a:ea typeface="Arial"/>
                <a:cs typeface="Arial"/>
              </a:rPr>
              <a:t>The CEO defines the funding ask after verified traction and unit economics.</a:t>
            </a:r>
          </a:p>
        </p:txBody>
      </p:sp>
      <p:sp>
        <p:nvSpPr>
          <p:cNvPr id="4" name="">
            <a:extLst xmlns:a="http://schemas.openxmlformats.org/drawingml/2006/main">
              <a:ext uri="{FF2B5EF4-FFF2-40B4-BE49-F238E27FC236}">
                <a16:creationId xmlns:a16="http://schemas.microsoft.com/office/drawing/2014/main" id="{4E0C50CF-D9FF-44FE-A305-EC82ADFC5B66}"/>
              </a:ext>
            </a:extLst>
          </p:cNvPr>
          <p:cNvSpPr>
            <a:spLocks xmlns:a="http://schemas.openxmlformats.org/drawingml/2006/main" noGrp="1"/>
          </p:cNvSpPr>
          <p:nvPr/>
        </p:nvSpPr>
        <p:spPr>
          <a:xfrm xmlns:a="http://schemas.openxmlformats.org/drawingml/2006/main">
            <a:off x="11144250" y="6334125"/>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997B46"/>
                </a:solidFill>
                <a:latin typeface="Arial"/>
                <a:ea typeface="Arial"/>
                <a:cs typeface="Arial"/>
              </a:defRPr>
            </a:defPPr>
          </a:lstStyle>
          <a:p xmlns:a="http://schemas.openxmlformats.org/drawingml/2006/main">
            <a:pPr algn="r">
              <a:lnSpc>
                <a:spcPct val="108000"/>
              </a:lnSpc>
              <a:buNone/>
              <a:defRPr sz="1275" b="0">
                <a:solidFill>
                  <a:srgbClr val="997B46"/>
                </a:solidFill>
                <a:latin typeface="Arial"/>
                <a:ea typeface="Arial"/>
                <a:cs typeface="Arial"/>
              </a:defRPr>
            </a:pPr>
            <a:r>
              <a:rPr sz="1275" b="0">
                <a:solidFill>
                  <a:srgbClr val="997B46"/>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1DECBCB3-8486-4B9B-BC22-7DE294C32DC2}"/>
              </a:ext>
            </a:extLst>
          </p:cNvPr>
          <p:cNvSpPr>
            <a:spLocks xmlns:a="http://schemas.openxmlformats.org/drawingml/2006/main" noGrp="1"/>
          </p:cNvSpPr>
          <p:nvPr/>
        </p:nvSpPr>
        <p:spPr>
          <a:xfrm xmlns:a="http://schemas.openxmlformats.org/drawingml/2006/main">
            <a:off x="571500" y="1743075"/>
            <a:ext cx="3571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997B46"/>
                </a:solidFill>
                <a:latin typeface="Arial"/>
                <a:ea typeface="Arial"/>
                <a:cs typeface="Arial"/>
              </a:defRPr>
            </a:defPPr>
          </a:lstStyle>
          <a:p xmlns:a="http://schemas.openxmlformats.org/drawingml/2006/main">
            <a:pPr algn="l">
              <a:lnSpc>
                <a:spcPct val="108000"/>
              </a:lnSpc>
              <a:buNone/>
              <a:defRPr sz="2250" b="1">
                <a:solidFill>
                  <a:srgbClr val="997B46"/>
                </a:solidFill>
                <a:latin typeface="Arial"/>
                <a:ea typeface="Arial"/>
                <a:cs typeface="Arial"/>
              </a:defRPr>
            </a:pPr>
            <a:r>
              <a:rPr sz="2250" b="1">
                <a:solidFill>
                  <a:srgbClr val="997B46"/>
                </a:solidFill>
                <a:latin typeface="Arial"/>
                <a:ea typeface="Arial"/>
                <a:cs typeface="Arial"/>
              </a:rPr>
              <a:t>First ninety days</a:t>
            </a:r>
          </a:p>
        </p:txBody>
      </p:sp>
      <p:sp>
        <p:nvSpPr>
          <p:cNvPr id="6" name="">
            <a:extLst xmlns:a="http://schemas.openxmlformats.org/drawingml/2006/main">
              <a:ext uri="{FF2B5EF4-FFF2-40B4-BE49-F238E27FC236}">
                <a16:creationId xmlns:a16="http://schemas.microsoft.com/office/drawing/2014/main" id="{9815A2F8-A4A1-44B3-B704-9FF66B970DF7}"/>
              </a:ext>
            </a:extLst>
          </p:cNvPr>
          <p:cNvSpPr>
            <a:spLocks xmlns:a="http://schemas.openxmlformats.org/drawingml/2006/main" noGrp="1"/>
          </p:cNvSpPr>
          <p:nvPr/>
        </p:nvSpPr>
        <p:spPr>
          <a:xfrm xmlns:a="http://schemas.openxmlformats.org/drawingml/2006/main">
            <a:off x="4476750" y="1743075"/>
            <a:ext cx="714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32B40"/>
                </a:solidFill>
                <a:latin typeface="Arial"/>
                <a:ea typeface="Arial"/>
                <a:cs typeface="Arial"/>
              </a:defRPr>
            </a:defPPr>
          </a:lstStyle>
          <a:p xmlns:a="http://schemas.openxmlformats.org/drawingml/2006/main">
            <a:pPr algn="l">
              <a:lnSpc>
                <a:spcPct val="108000"/>
              </a:lnSpc>
              <a:buNone/>
              <a:defRPr sz="2175" b="0">
                <a:solidFill>
                  <a:srgbClr val="132B40"/>
                </a:solidFill>
                <a:latin typeface="Arial"/>
                <a:ea typeface="Arial"/>
                <a:cs typeface="Arial"/>
              </a:defRPr>
            </a:pPr>
            <a:r>
              <a:rPr sz="2175" b="0">
                <a:solidFill>
                  <a:srgbClr val="132B40"/>
                </a:solidFill>
                <a:latin typeface="Arial"/>
                <a:ea typeface="Arial"/>
                <a:cs typeface="Arial"/>
              </a:rPr>
              <a:t>1,300 registration target and auditable activation cohorts</a:t>
            </a:r>
          </a:p>
        </p:txBody>
      </p:sp>
      <p:sp>
        <p:nvSpPr>
          <p:cNvPr id="7" name="">
            <a:extLst xmlns:a="http://schemas.openxmlformats.org/drawingml/2006/main">
              <a:ext uri="{FF2B5EF4-FFF2-40B4-BE49-F238E27FC236}">
                <a16:creationId xmlns:a16="http://schemas.microsoft.com/office/drawing/2014/main" id="{80EB8293-6EF2-4D3B-9014-EE64E7C455CE}"/>
              </a:ext>
            </a:extLst>
          </p:cNvPr>
          <p:cNvSpPr>
            <a:spLocks xmlns:a="http://schemas.openxmlformats.org/drawingml/2006/main" noGrp="1"/>
          </p:cNvSpPr>
          <p:nvPr/>
        </p:nvSpPr>
        <p:spPr>
          <a:xfrm xmlns:a="http://schemas.openxmlformats.org/drawingml/2006/main">
            <a:off x="571500" y="2762250"/>
            <a:ext cx="3571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997B46"/>
                </a:solidFill>
                <a:latin typeface="Arial"/>
                <a:ea typeface="Arial"/>
                <a:cs typeface="Arial"/>
              </a:defRPr>
            </a:defPPr>
          </a:lstStyle>
          <a:p xmlns:a="http://schemas.openxmlformats.org/drawingml/2006/main">
            <a:pPr algn="l">
              <a:lnSpc>
                <a:spcPct val="108000"/>
              </a:lnSpc>
              <a:buNone/>
              <a:defRPr sz="2250" b="1">
                <a:solidFill>
                  <a:srgbClr val="997B46"/>
                </a:solidFill>
                <a:latin typeface="Arial"/>
                <a:ea typeface="Arial"/>
                <a:cs typeface="Arial"/>
              </a:defRPr>
            </a:pPr>
            <a:r>
              <a:rPr sz="2250" b="1">
                <a:solidFill>
                  <a:srgbClr val="997B46"/>
                </a:solidFill>
                <a:latin typeface="Arial"/>
                <a:ea typeface="Arial"/>
                <a:cs typeface="Arial"/>
              </a:rPr>
              <a:t>Evidence for expansion</a:t>
            </a:r>
          </a:p>
        </p:txBody>
      </p:sp>
      <p:sp>
        <p:nvSpPr>
          <p:cNvPr id="8" name="">
            <a:extLst xmlns:a="http://schemas.openxmlformats.org/drawingml/2006/main">
              <a:ext uri="{FF2B5EF4-FFF2-40B4-BE49-F238E27FC236}">
                <a16:creationId xmlns:a16="http://schemas.microsoft.com/office/drawing/2014/main" id="{801A8AC7-5EBB-4ED9-8B60-EAA013E6CD53}"/>
              </a:ext>
            </a:extLst>
          </p:cNvPr>
          <p:cNvSpPr>
            <a:spLocks xmlns:a="http://schemas.openxmlformats.org/drawingml/2006/main" noGrp="1"/>
          </p:cNvSpPr>
          <p:nvPr/>
        </p:nvSpPr>
        <p:spPr>
          <a:xfrm xmlns:a="http://schemas.openxmlformats.org/drawingml/2006/main">
            <a:off x="4476750" y="2762250"/>
            <a:ext cx="714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32B40"/>
                </a:solidFill>
                <a:latin typeface="Arial"/>
                <a:ea typeface="Arial"/>
                <a:cs typeface="Arial"/>
              </a:defRPr>
            </a:defPPr>
          </a:lstStyle>
          <a:p xmlns:a="http://schemas.openxmlformats.org/drawingml/2006/main">
            <a:pPr algn="l">
              <a:lnSpc>
                <a:spcPct val="108000"/>
              </a:lnSpc>
              <a:buNone/>
              <a:defRPr sz="2175" b="0">
                <a:solidFill>
                  <a:srgbClr val="132B40"/>
                </a:solidFill>
                <a:latin typeface="Arial"/>
                <a:ea typeface="Arial"/>
                <a:cs typeface="Arial"/>
              </a:defRPr>
            </a:pPr>
            <a:r>
              <a:rPr sz="2175" b="0">
                <a:solidFill>
                  <a:srgbClr val="132B40"/>
                </a:solidFill>
                <a:latin typeface="Arial"/>
                <a:ea typeface="Arial"/>
                <a:cs typeface="Arial"/>
              </a:rPr>
              <a:t>Useful learning, productive pilots and sustainable CAC</a:t>
            </a:r>
          </a:p>
        </p:txBody>
      </p:sp>
      <p:sp>
        <p:nvSpPr>
          <p:cNvPr id="9" name="">
            <a:extLst xmlns:a="http://schemas.openxmlformats.org/drawingml/2006/main">
              <a:ext uri="{FF2B5EF4-FFF2-40B4-BE49-F238E27FC236}">
                <a16:creationId xmlns:a16="http://schemas.microsoft.com/office/drawing/2014/main" id="{BD551F66-5F0A-4194-839C-5C26B7F2CC4D}"/>
              </a:ext>
            </a:extLst>
          </p:cNvPr>
          <p:cNvSpPr>
            <a:spLocks xmlns:a="http://schemas.openxmlformats.org/drawingml/2006/main" noGrp="1"/>
          </p:cNvSpPr>
          <p:nvPr/>
        </p:nvSpPr>
        <p:spPr>
          <a:xfrm xmlns:a="http://schemas.openxmlformats.org/drawingml/2006/main">
            <a:off x="571500" y="3781425"/>
            <a:ext cx="3571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997B46"/>
                </a:solidFill>
                <a:latin typeface="Arial"/>
                <a:ea typeface="Arial"/>
                <a:cs typeface="Arial"/>
              </a:defRPr>
            </a:defPPr>
          </a:lstStyle>
          <a:p xmlns:a="http://schemas.openxmlformats.org/drawingml/2006/main">
            <a:pPr algn="l">
              <a:lnSpc>
                <a:spcPct val="108000"/>
              </a:lnSpc>
              <a:buNone/>
              <a:defRPr sz="2250" b="1">
                <a:solidFill>
                  <a:srgbClr val="997B46"/>
                </a:solidFill>
                <a:latin typeface="Arial"/>
                <a:ea typeface="Arial"/>
                <a:cs typeface="Arial"/>
              </a:defRPr>
            </a:pPr>
            <a:r>
              <a:rPr sz="2250" b="1">
                <a:solidFill>
                  <a:srgbClr val="997B46"/>
                </a:solidFill>
                <a:latin typeface="Arial"/>
                <a:ea typeface="Arial"/>
                <a:cs typeface="Arial"/>
              </a:rPr>
              <a:t>Resources to discuss</a:t>
            </a:r>
          </a:p>
        </p:txBody>
      </p:sp>
      <p:sp>
        <p:nvSpPr>
          <p:cNvPr id="10" name="">
            <a:extLst xmlns:a="http://schemas.openxmlformats.org/drawingml/2006/main">
              <a:ext uri="{FF2B5EF4-FFF2-40B4-BE49-F238E27FC236}">
                <a16:creationId xmlns:a16="http://schemas.microsoft.com/office/drawing/2014/main" id="{B2F2D912-8E7A-4DA2-A1CC-878002EEDC4B}"/>
              </a:ext>
            </a:extLst>
          </p:cNvPr>
          <p:cNvSpPr>
            <a:spLocks xmlns:a="http://schemas.openxmlformats.org/drawingml/2006/main" noGrp="1"/>
          </p:cNvSpPr>
          <p:nvPr/>
        </p:nvSpPr>
        <p:spPr>
          <a:xfrm xmlns:a="http://schemas.openxmlformats.org/drawingml/2006/main">
            <a:off x="4476750" y="3781425"/>
            <a:ext cx="714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32B40"/>
                </a:solidFill>
                <a:latin typeface="Arial"/>
                <a:ea typeface="Arial"/>
                <a:cs typeface="Arial"/>
              </a:defRPr>
            </a:defPPr>
          </a:lstStyle>
          <a:p xmlns:a="http://schemas.openxmlformats.org/drawingml/2006/main">
            <a:pPr algn="l">
              <a:lnSpc>
                <a:spcPct val="108000"/>
              </a:lnSpc>
              <a:buNone/>
              <a:defRPr sz="2175" b="0">
                <a:solidFill>
                  <a:srgbClr val="132B40"/>
                </a:solidFill>
                <a:latin typeface="Arial"/>
                <a:ea typeface="Arial"/>
                <a:cs typeface="Arial"/>
              </a:defRPr>
            </a:pPr>
            <a:r>
              <a:rPr sz="2175" b="0">
                <a:solidFill>
                  <a:srgbClr val="132B40"/>
                </a:solidFill>
                <a:latin typeface="Arial"/>
                <a:ea typeface="Arial"/>
                <a:cs typeface="Arial"/>
              </a:rPr>
              <a:t>Marketing execution, product reliability and outcome measurement</a:t>
            </a:r>
          </a:p>
        </p:txBody>
      </p:sp>
      <p:sp>
        <p:nvSpPr>
          <p:cNvPr id="11" name="">
            <a:extLst xmlns:a="http://schemas.openxmlformats.org/drawingml/2006/main">
              <a:ext uri="{FF2B5EF4-FFF2-40B4-BE49-F238E27FC236}">
                <a16:creationId xmlns:a16="http://schemas.microsoft.com/office/drawing/2014/main" id="{52138588-BC1F-4DE1-8DFE-D2E953890A7A}"/>
              </a:ext>
            </a:extLst>
          </p:cNvPr>
          <p:cNvSpPr>
            <a:spLocks xmlns:a="http://schemas.openxmlformats.org/drawingml/2006/main" noGrp="1"/>
          </p:cNvSpPr>
          <p:nvPr/>
        </p:nvSpPr>
        <p:spPr>
          <a:xfrm xmlns:a="http://schemas.openxmlformats.org/drawingml/2006/main">
            <a:off x="571500" y="4800600"/>
            <a:ext cx="3571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997B46"/>
                </a:solidFill>
                <a:latin typeface="Arial"/>
                <a:ea typeface="Arial"/>
                <a:cs typeface="Arial"/>
              </a:defRPr>
            </a:defPPr>
          </a:lstStyle>
          <a:p xmlns:a="http://schemas.openxmlformats.org/drawingml/2006/main">
            <a:pPr algn="l">
              <a:lnSpc>
                <a:spcPct val="108000"/>
              </a:lnSpc>
              <a:buNone/>
              <a:defRPr sz="2250" b="1">
                <a:solidFill>
                  <a:srgbClr val="997B46"/>
                </a:solidFill>
                <a:latin typeface="Arial"/>
                <a:ea typeface="Arial"/>
                <a:cs typeface="Arial"/>
              </a:defRPr>
            </a:pPr>
            <a:r>
              <a:rPr sz="2250" b="1">
                <a:solidFill>
                  <a:srgbClr val="997B46"/>
                </a:solidFill>
                <a:latin typeface="Arial"/>
                <a:ea typeface="Arial"/>
                <a:cs typeface="Arial"/>
              </a:rPr>
              <a:t>Data-room standard</a:t>
            </a:r>
          </a:p>
        </p:txBody>
      </p:sp>
      <p:sp>
        <p:nvSpPr>
          <p:cNvPr id="12" name="">
            <a:extLst xmlns:a="http://schemas.openxmlformats.org/drawingml/2006/main">
              <a:ext uri="{FF2B5EF4-FFF2-40B4-BE49-F238E27FC236}">
                <a16:creationId xmlns:a16="http://schemas.microsoft.com/office/drawing/2014/main" id="{C51360EF-6395-41F2-AACA-B309CC036797}"/>
              </a:ext>
            </a:extLst>
          </p:cNvPr>
          <p:cNvSpPr>
            <a:spLocks xmlns:a="http://schemas.openxmlformats.org/drawingml/2006/main" noGrp="1"/>
          </p:cNvSpPr>
          <p:nvPr/>
        </p:nvSpPr>
        <p:spPr>
          <a:xfrm xmlns:a="http://schemas.openxmlformats.org/drawingml/2006/main">
            <a:off x="4476750" y="4800600"/>
            <a:ext cx="714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32B40"/>
                </a:solidFill>
                <a:latin typeface="Arial"/>
                <a:ea typeface="Arial"/>
                <a:cs typeface="Arial"/>
              </a:defRPr>
            </a:defPPr>
          </a:lstStyle>
          <a:p xmlns:a="http://schemas.openxmlformats.org/drawingml/2006/main">
            <a:pPr algn="l">
              <a:lnSpc>
                <a:spcPct val="108000"/>
              </a:lnSpc>
              <a:buNone/>
              <a:defRPr sz="2175" b="0">
                <a:solidFill>
                  <a:srgbClr val="132B40"/>
                </a:solidFill>
                <a:latin typeface="Arial"/>
                <a:ea typeface="Arial"/>
                <a:cs typeface="Arial"/>
              </a:defRPr>
            </a:pPr>
            <a:r>
              <a:rPr sz="2175" b="0">
                <a:solidFill>
                  <a:srgbClr val="132B40"/>
                </a:solidFill>
                <a:latin typeface="Arial"/>
                <a:ea typeface="Arial"/>
                <a:cs typeface="Arial"/>
              </a:rPr>
              <a:t>Actual evidence separated from targets, assumptions and simulations</a:t>
            </a:r>
          </a:p>
        </p:txBody>
      </p:sp>
    </p:spTree>
    <p:extLst>
      <p:ext uri="{BB962C8B-B14F-4D97-AF65-F5344CB8AC3E}">
        <p14:creationId xmlns:p14="http://schemas.microsoft.com/office/powerpoint/2010/main" val="6949561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2026-10-13T02:23:48.7890000Z</dcterms:created>
  <dcterms:modified xsi:type="dcterms:W3CDTF">2026-10-13T02:23:48.7890000Z</dcterms:modified>
</coreProperties>
</file>