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slides/charts/chart1.xml" ContentType="application/vnd.openxmlformats-officedocument.drawingml.chart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Default Extension="xlsx" ContentType="application/vnd.openxmlformats-officedocument.spreadsheetml.sheet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9271df740e924797" /><Relationship Type="http://schemas.openxmlformats.org/officeDocument/2006/relationships/extended-properties" Target="/docProps/app.xml" Id="Rc8617ab6ca5c46ca" /><Relationship Type="http://schemas.openxmlformats.org/officeDocument/2006/relationships/officeDocument" Target="/ppt/presentation.xml" Id="Rab8fbf6ff99046d3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a1fc03fd66ab4930"/>
  </p:sldMasterIdLst>
  <p:notesMasterIdLst>
    <p:notesMasterId xmlns:r="http://schemas.openxmlformats.org/officeDocument/2006/relationships" r:id="Rcc46da6e07a64ecc"/>
  </p:notesMasterIdLst>
  <p:sldIdLst>
    <p:sldId xmlns:r="http://schemas.openxmlformats.org/officeDocument/2006/relationships" id="256" r:id="R785fce3659cf4cda"/>
    <p:sldId xmlns:r="http://schemas.openxmlformats.org/officeDocument/2006/relationships" id="257" r:id="Rafec14b6fdb24d72"/>
    <p:sldId xmlns:r="http://schemas.openxmlformats.org/officeDocument/2006/relationships" id="258" r:id="R8fa70a26c87a40a1"/>
    <p:sldId xmlns:r="http://schemas.openxmlformats.org/officeDocument/2006/relationships" id="259" r:id="R50295798c3554d56"/>
    <p:sldId xmlns:r="http://schemas.openxmlformats.org/officeDocument/2006/relationships" id="260" r:id="R860233dc863f455d"/>
    <p:sldId xmlns:r="http://schemas.openxmlformats.org/officeDocument/2006/relationships" id="261" r:id="Rd9d23945642d4c24"/>
    <p:sldId xmlns:r="http://schemas.openxmlformats.org/officeDocument/2006/relationships" id="262" r:id="Raca85d67e2014a85"/>
    <p:sldId xmlns:r="http://schemas.openxmlformats.org/officeDocument/2006/relationships" id="263" r:id="Rbe66ac0529cb4f6a"/>
    <p:sldId xmlns:r="http://schemas.openxmlformats.org/officeDocument/2006/relationships" id="264" r:id="R11647ff640e943fb"/>
    <p:sldId xmlns:r="http://schemas.openxmlformats.org/officeDocument/2006/relationships" id="265" r:id="R0b922ee36d2c478b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20bc35a48e894c95" /><Relationship Type="http://schemas.openxmlformats.org/officeDocument/2006/relationships/slideMaster" Target="/ppt/slideMasters/slideMaster1.xml" Id="Ra1fc03fd66ab4930" /><Relationship Type="http://schemas.openxmlformats.org/officeDocument/2006/relationships/notesMaster" Target="/ppt/notesMasters/notesMaster1.xml" Id="Rcc46da6e07a64ecc" /><Relationship Type="http://schemas.openxmlformats.org/officeDocument/2006/relationships/presProps" Target="/ppt/presProps.xml" Id="Raafc24673ff44df1" /><Relationship Type="http://schemas.openxmlformats.org/officeDocument/2006/relationships/tableStyles" Target="/ppt/tableStyles.xml" Id="Rf23fdcf9c57148db" /><Relationship Type="http://schemas.openxmlformats.org/officeDocument/2006/relationships/slide" Target="/ppt/slides/slide1.xml" Id="R785fce3659cf4cda" /><Relationship Type="http://schemas.openxmlformats.org/officeDocument/2006/relationships/slide" Target="/ppt/slides/slide2.xml" Id="Rafec14b6fdb24d72" /><Relationship Type="http://schemas.openxmlformats.org/officeDocument/2006/relationships/slide" Target="/ppt/slides/slide3.xml" Id="R8fa70a26c87a40a1" /><Relationship Type="http://schemas.openxmlformats.org/officeDocument/2006/relationships/slide" Target="/ppt/slides/slide4.xml" Id="R50295798c3554d56" /><Relationship Type="http://schemas.openxmlformats.org/officeDocument/2006/relationships/slide" Target="/ppt/slides/slide5.xml" Id="R860233dc863f455d" /><Relationship Type="http://schemas.openxmlformats.org/officeDocument/2006/relationships/slide" Target="/ppt/slides/slide6.xml" Id="Rd9d23945642d4c24" /><Relationship Type="http://schemas.openxmlformats.org/officeDocument/2006/relationships/slide" Target="/ppt/slides/slide7.xml" Id="Raca85d67e2014a85" /><Relationship Type="http://schemas.openxmlformats.org/officeDocument/2006/relationships/slide" Target="/ppt/slides/slide8.xml" Id="Rbe66ac0529cb4f6a" /><Relationship Type="http://schemas.openxmlformats.org/officeDocument/2006/relationships/slide" Target="/ppt/slides/slide9.xml" Id="R11647ff640e943fb" /><Relationship Type="http://schemas.openxmlformats.org/officeDocument/2006/relationships/slide" Target="/ppt/slides/slide10.xml" Id="R0b922ee36d2c478b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6c24704800884e2e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9cbeba96898647db" /><Relationship Type="http://schemas.openxmlformats.org/officeDocument/2006/relationships/notesMaster" Target="/ppt/notesMasters/notesMaster1.xml" Id="R90de1bc90033486c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3849c41093d24ff9" /><Relationship Type="http://schemas.openxmlformats.org/officeDocument/2006/relationships/notesMaster" Target="/ppt/notesMasters/notesMaster1.xml" Id="Rd1ba83f585fe4598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32889b26a3c94d1f" /><Relationship Type="http://schemas.openxmlformats.org/officeDocument/2006/relationships/notesMaster" Target="/ppt/notesMasters/notesMaster1.xml" Id="R1eb79f4f8f6b45a6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76c7a5d4edd14b7d" /><Relationship Type="http://schemas.openxmlformats.org/officeDocument/2006/relationships/notesMaster" Target="/ppt/notesMasters/notesMaster1.xml" Id="Rf322ef57de704e46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d0619a49c3d94f28" /><Relationship Type="http://schemas.openxmlformats.org/officeDocument/2006/relationships/notesMaster" Target="/ppt/notesMasters/notesMaster1.xml" Id="R0d5200f76d4a4922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f895216ea3c0405e" /><Relationship Type="http://schemas.openxmlformats.org/officeDocument/2006/relationships/notesMaster" Target="/ppt/notesMasters/notesMaster1.xml" Id="Re4a8fe56d04744da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57c9610d95c34fac" /><Relationship Type="http://schemas.openxmlformats.org/officeDocument/2006/relationships/notesMaster" Target="/ppt/notesMasters/notesMaster1.xml" Id="R3db10881f6ff4d56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3b6f9989853f40f7" /><Relationship Type="http://schemas.openxmlformats.org/officeDocument/2006/relationships/notesMaster" Target="/ppt/notesMasters/notesMaster1.xml" Id="R81093567ddbc4f1d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a0a205d36672472a" /><Relationship Type="http://schemas.openxmlformats.org/officeDocument/2006/relationships/notesMaster" Target="/ppt/notesMasters/notesMaster1.xml" Id="Rf0c2f4ce7d074c12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779ffbde49e3486b" /><Relationship Type="http://schemas.openxmlformats.org/officeDocument/2006/relationships/notesMaster" Target="/ppt/notesMasters/notesMaster1.xml" Id="Re57b455aa774473d" /></Relationships>
</file>

<file path=ppt/notesSlides/notesSlide1.xml><?xml version="1.0" encoding="utf-8"?>
<ns0:notes xmlns:ns0="http://schemas.openxmlformats.org/presentationml/2006/main" xmlns:ns1="http://schemas.openxmlformats.org/drawingml/2006/main">
  <ns0:cSld>
    <ns0:spTree>
      <ns0:nvGrpSpPr>
        <ns0:cNvPr id="1" name=""/>
        <ns0:cNvGrpSpPr/>
        <ns0:nvPr/>
      </ns0:nvGrpSpPr>
      <ns0:grpSpPr>
        <ns1:xfrm/>
      </ns0:grpSpPr>
      <ns0:sp>
        <ns0:nvSpPr>
          <ns0:cNvPr id="2" name="Slide Image Placeholder 1"/>
          <ns0:cNvSpPr>
            <ns1:spLocks noGrp="1"/>
          </ns0:cNvSpPr>
          <ns0:nvPr>
            <ns0:ph type="sldImg" idx="0"/>
          </ns0:nvPr>
        </ns0:nvSpPr>
        <ns0:spPr/>
      </ns0:sp>
      <ns0:sp>
        <ns0:nvSpPr>
          <ns0:cNvPr id="3" name="Notes Placeholder 2"/>
          <ns0:cNvSpPr>
            <ns1:spLocks noGrp="1"/>
          </ns0:cNvSpPr>
          <ns0:nvPr>
            <ns0:ph type="body" idx="1"/>
          </ns0:nvPr>
        </ns0:nvSpPr>
        <ns0:spPr/>
        <ns0:txBody>
          <ns1:bodyPr/>
          <ns1:lstStyle/>
          <ns1:p>
            <ns1:r>
              <ns1:t>中文版本沿用对应英文源文件的内容、视觉与可编辑数据。</ns1:t>
            </ns1:r>
          </ns1:p>
          <ns1:p>
            <ns1:r>
              <ns1:t>正式佣金：直接销售 20%，下两层各 10%，零加盟费。计佣基数与结算细则需书面明确。</ns1:t>
            </ns1:r>
          </ns1:p>
          <ns1:p>
            <ns1:r>
              <ns1:t>150 分为平均提分目标，尚未核验实际群体平均效果，个人结果因人而异。</ns1:t>
            </ns1:r>
          </ns1:p>
          <ns1:p>
            <ns1:r>
              <ns1:t>增长数字为规划假设，不代表已实现的收入、注册量或留存。</ns1:t>
            </ns1:r>
          </ns1:p>
          <ns1:p>
            <ns1:r>
              <ns1:t>来源与原始依据：</ns1:t>
            </ns1:r>
          </ns1:p>
          <ns1:p>
            <ns1:r>
              <ns1:t/>
            </ns1:r>
          </ns1:p>
        </ns0:txBody>
      </ns0:sp>
      <ns0:sp>
        <ns0:nvSpPr>
          <ns0:cNvPr id="4" name="Slide Number Placeholder 3"/>
          <ns0:cNvSpPr>
            <ns1:spLocks noGrp="1"/>
          </ns0:cNvSpPr>
          <ns0:nvPr>
            <ns0:ph type="sldNum" idx="5"/>
          </ns0:nvPr>
        </ns0:nvSpPr>
        <ns0:spPr/>
        <ns0:txBody>
          <ns1:bodyPr/>
          <ns1:lstStyle/>
          <ns1:p/>
        </ns0:txBody>
      </ns0:sp>
    </ns0:spTree>
  </ns0:cSld>
  <ns0:clrMapOvr>
    <ns1:masterClrMapping/>
  </ns0:clrMapOvr>
</ns0:notes>
</file>

<file path=ppt/notesSlides/notesSlide2.xml><?xml version="1.0" encoding="utf-8"?>
<ns0:notes xmlns:ns0="http://schemas.openxmlformats.org/presentationml/2006/main" xmlns:ns1="http://schemas.openxmlformats.org/drawingml/2006/main">
  <ns0:cSld>
    <ns0:spTree>
      <ns0:nvGrpSpPr>
        <ns0:cNvPr id="1" name=""/>
        <ns0:cNvGrpSpPr/>
        <ns0:nvPr/>
      </ns0:nvGrpSpPr>
      <ns0:grpSpPr>
        <ns1:xfrm/>
      </ns0:grpSpPr>
      <ns0:sp>
        <ns0:nvSpPr>
          <ns0:cNvPr id="2" name="Slide Image Placeholder 1"/>
          <ns0:cNvSpPr>
            <ns1:spLocks noGrp="1"/>
          </ns0:cNvSpPr>
          <ns0:nvPr>
            <ns0:ph type="sldImg" idx="0"/>
          </ns0:nvPr>
        </ns0:nvSpPr>
        <ns0:spPr/>
      </ns0:sp>
      <ns0:sp>
        <ns0:nvSpPr>
          <ns0:cNvPr id="3" name="Notes Placeholder 2"/>
          <ns0:cNvSpPr>
            <ns1:spLocks noGrp="1"/>
          </ns0:cNvSpPr>
          <ns0:nvPr>
            <ns0:ph type="body" idx="1"/>
          </ns0:nvPr>
        </ns0:nvSpPr>
        <ns0:spPr/>
        <ns0:txBody>
          <ns1:bodyPr/>
          <ns1:lstStyle/>
          <ns1:p>
            <ns1:r>
              <ns1:t>中文版本沿用对应英文源文件的内容、视觉与可编辑数据。</ns1:t>
            </ns1:r>
          </ns1:p>
          <ns1:p>
            <ns1:r>
              <ns1:t>正式佣金：直接销售 20%，下两层各 10%，零加盟费。计佣基数与结算细则需书面明确。</ns1:t>
            </ns1:r>
          </ns1:p>
          <ns1:p>
            <ns1:r>
              <ns1:t>150 分为平均提分目标，尚未核验实际群体平均效果，个人结果因人而异。</ns1:t>
            </ns1:r>
          </ns1:p>
          <ns1:p>
            <ns1:r>
              <ns1:t>增长数字为规划假设，不代表已实现的收入、注册量或留存。</ns1:t>
            </ns1:r>
          </ns1:p>
          <ns1:p>
            <ns1:r>
              <ns1:t>来源与原始依据：</ns1:t>
            </ns1:r>
          </ns1:p>
          <ns1:p>
            <ns1:r>
              <ns1:t/>
            </ns1:r>
          </ns1:p>
        </ns0:txBody>
      </ns0:sp>
      <ns0:sp>
        <ns0:nvSpPr>
          <ns0:cNvPr id="4" name="Slide Number Placeholder 3"/>
          <ns0:cNvSpPr>
            <ns1:spLocks noGrp="1"/>
          </ns0:cNvSpPr>
          <ns0:nvPr>
            <ns0:ph type="sldNum" idx="5"/>
          </ns0:nvPr>
        </ns0:nvSpPr>
        <ns0:spPr/>
        <ns0:txBody>
          <ns1:bodyPr/>
          <ns1:lstStyle/>
          <ns1:p/>
        </ns0:txBody>
      </ns0:sp>
    </ns0:spTree>
  </ns0:cSld>
  <ns0:clrMapOvr>
    <ns1:masterClrMapping/>
  </ns0:clrMapOvr>
</ns0:notes>
</file>

<file path=ppt/notesSlides/notesSlide3.xml><?xml version="1.0" encoding="utf-8"?>
<ns0:notes xmlns:ns0="http://schemas.openxmlformats.org/presentationml/2006/main" xmlns:ns1="http://schemas.openxmlformats.org/drawingml/2006/main">
  <ns0:cSld>
    <ns0:spTree>
      <ns0:nvGrpSpPr>
        <ns0:cNvPr id="1" name=""/>
        <ns0:cNvGrpSpPr/>
        <ns0:nvPr/>
      </ns0:nvGrpSpPr>
      <ns0:grpSpPr>
        <ns1:xfrm/>
      </ns0:grpSpPr>
      <ns0:sp>
        <ns0:nvSpPr>
          <ns0:cNvPr id="2" name="Slide Image Placeholder 1"/>
          <ns0:cNvSpPr>
            <ns1:spLocks noGrp="1"/>
          </ns0:cNvSpPr>
          <ns0:nvPr>
            <ns0:ph type="sldImg" idx="0"/>
          </ns0:nvPr>
        </ns0:nvSpPr>
        <ns0:spPr/>
      </ns0:sp>
      <ns0:sp>
        <ns0:nvSpPr>
          <ns0:cNvPr id="3" name="Notes Placeholder 2"/>
          <ns0:cNvSpPr>
            <ns1:spLocks noGrp="1"/>
          </ns0:cNvSpPr>
          <ns0:nvPr>
            <ns0:ph type="body" idx="1"/>
          </ns0:nvPr>
        </ns0:nvSpPr>
        <ns0:spPr/>
        <ns0:txBody>
          <ns1:bodyPr/>
          <ns1:lstStyle/>
          <ns1:p>
            <ns1:r>
              <ns1:t>中文版本沿用对应英文源文件的内容、视觉与可编辑数据。</ns1:t>
            </ns1:r>
          </ns1:p>
          <ns1:p>
            <ns1:r>
              <ns1:t>正式佣金：直接销售 20%，下两层各 10%，零加盟费。计佣基数与结算细则需书面明确。</ns1:t>
            </ns1:r>
          </ns1:p>
          <ns1:p>
            <ns1:r>
              <ns1:t>150 分为平均提分目标，尚未核验实际群体平均效果，个人结果因人而异。</ns1:t>
            </ns1:r>
          </ns1:p>
          <ns1:p>
            <ns1:r>
              <ns1:t>增长数字为规划假设，不代表已实现的收入、注册量或留存。</ns1:t>
            </ns1:r>
          </ns1:p>
          <ns1:p>
            <ns1:r>
              <ns1:t>来源与原始依据：</ns1:t>
            </ns1:r>
          </ns1:p>
          <ns1:p>
            <ns1:r>
              <ns1:t/>
            </ns1:r>
          </ns1:p>
        </ns0:txBody>
      </ns0:sp>
      <ns0:sp>
        <ns0:nvSpPr>
          <ns0:cNvPr id="4" name="Slide Number Placeholder 3"/>
          <ns0:cNvSpPr>
            <ns1:spLocks noGrp="1"/>
          </ns0:cNvSpPr>
          <ns0:nvPr>
            <ns0:ph type="sldNum" idx="5"/>
          </ns0:nvPr>
        </ns0:nvSpPr>
        <ns0:spPr/>
        <ns0:txBody>
          <ns1:bodyPr/>
          <ns1:lstStyle/>
          <ns1:p/>
        </ns0:txBody>
      </ns0:sp>
    </ns0:spTree>
  </ns0:cSld>
  <ns0:clrMapOvr>
    <ns1:masterClrMapping/>
  </ns0:clrMapOvr>
</ns0:notes>
</file>

<file path=ppt/notesSlides/notesSlide4.xml><?xml version="1.0" encoding="utf-8"?>
<ns0:notes xmlns:ns0="http://schemas.openxmlformats.org/presentationml/2006/main" xmlns:ns1="http://schemas.openxmlformats.org/drawingml/2006/main">
  <ns0:cSld>
    <ns0:spTree>
      <ns0:nvGrpSpPr>
        <ns0:cNvPr id="1" name=""/>
        <ns0:cNvGrpSpPr/>
        <ns0:nvPr/>
      </ns0:nvGrpSpPr>
      <ns0:grpSpPr>
        <ns1:xfrm/>
      </ns0:grpSpPr>
      <ns0:sp>
        <ns0:nvSpPr>
          <ns0:cNvPr id="2" name="Slide Image Placeholder 1"/>
          <ns0:cNvSpPr>
            <ns1:spLocks noGrp="1"/>
          </ns0:cNvSpPr>
          <ns0:nvPr>
            <ns0:ph type="sldImg" idx="0"/>
          </ns0:nvPr>
        </ns0:nvSpPr>
        <ns0:spPr/>
      </ns0:sp>
      <ns0:sp>
        <ns0:nvSpPr>
          <ns0:cNvPr id="3" name="Notes Placeholder 2"/>
          <ns0:cNvSpPr>
            <ns1:spLocks noGrp="1"/>
          </ns0:cNvSpPr>
          <ns0:nvPr>
            <ns0:ph type="body" idx="1"/>
          </ns0:nvPr>
        </ns0:nvSpPr>
        <ns0:spPr/>
        <ns0:txBody>
          <ns1:bodyPr/>
          <ns1:lstStyle/>
          <ns1:p>
            <ns1:r>
              <ns1:t>中文版本沿用对应英文源文件的内容、视觉与可编辑数据。</ns1:t>
            </ns1:r>
          </ns1:p>
          <ns1:p>
            <ns1:r>
              <ns1:t>正式佣金：直接销售 20%，下两层各 10%，零加盟费。计佣基数与结算细则需书面明确。</ns1:t>
            </ns1:r>
          </ns1:p>
          <ns1:p>
            <ns1:r>
              <ns1:t>150 分为平均提分目标，尚未核验实际群体平均效果，个人结果因人而异。</ns1:t>
            </ns1:r>
          </ns1:p>
          <ns1:p>
            <ns1:r>
              <ns1:t>增长数字为规划假设，不代表已实现的收入、注册量或留存。</ns1:t>
            </ns1:r>
          </ns1:p>
          <ns1:p>
            <ns1:r>
              <ns1:t>来源与原始依据：</ns1:t>
            </ns1:r>
          </ns1:p>
          <ns1:p>
            <ns1:r>
              <ns1:t>https://newsroom.collegeboard.org/sat-turns-100-nearly-2-million-students-class-2026-take-test</ns1:t>
            </ns1:r>
          </ns1:p>
        </ns0:txBody>
      </ns0:sp>
      <ns0:sp>
        <ns0:nvSpPr>
          <ns0:cNvPr id="4" name="Slide Number Placeholder 3"/>
          <ns0:cNvSpPr>
            <ns1:spLocks noGrp="1"/>
          </ns0:cNvSpPr>
          <ns0:nvPr>
            <ns0:ph type="sldNum" idx="5"/>
          </ns0:nvPr>
        </ns0:nvSpPr>
        <ns0:spPr/>
        <ns0:txBody>
          <ns1:bodyPr/>
          <ns1:lstStyle/>
          <ns1:p/>
        </ns0:txBody>
      </ns0:sp>
    </ns0:spTree>
  </ns0:cSld>
  <ns0:clrMapOvr>
    <ns1:masterClrMapping/>
  </ns0:clrMapOvr>
</ns0:notes>
</file>

<file path=ppt/notesSlides/notesSlide5.xml><?xml version="1.0" encoding="utf-8"?>
<ns0:notes xmlns:ns0="http://schemas.openxmlformats.org/presentationml/2006/main" xmlns:ns1="http://schemas.openxmlformats.org/drawingml/2006/main">
  <ns0:cSld>
    <ns0:spTree>
      <ns0:nvGrpSpPr>
        <ns0:cNvPr id="1" name=""/>
        <ns0:cNvGrpSpPr/>
        <ns0:nvPr/>
      </ns0:nvGrpSpPr>
      <ns0:grpSpPr>
        <ns1:xfrm/>
      </ns0:grpSpPr>
      <ns0:sp>
        <ns0:nvSpPr>
          <ns0:cNvPr id="2" name="Slide Image Placeholder 1"/>
          <ns0:cNvSpPr>
            <ns1:spLocks noGrp="1"/>
          </ns0:cNvSpPr>
          <ns0:nvPr>
            <ns0:ph type="sldImg" idx="0"/>
          </ns0:nvPr>
        </ns0:nvSpPr>
        <ns0:spPr/>
      </ns0:sp>
      <ns0:sp>
        <ns0:nvSpPr>
          <ns0:cNvPr id="3" name="Notes Placeholder 2"/>
          <ns0:cNvSpPr>
            <ns1:spLocks noGrp="1"/>
          </ns0:cNvSpPr>
          <ns0:nvPr>
            <ns0:ph type="body" idx="1"/>
          </ns0:nvPr>
        </ns0:nvSpPr>
        <ns0:spPr/>
        <ns0:txBody>
          <ns1:bodyPr/>
          <ns1:lstStyle/>
          <ns1:p>
            <ns1:r>
              <ns1:t>中文版本沿用对应英文源文件的内容、视觉与可编辑数据。</ns1:t>
            </ns1:r>
          </ns1:p>
          <ns1:p>
            <ns1:r>
              <ns1:t>正式佣金：直接销售 20%，下两层各 10%，零加盟费。计佣基数与结算细则需书面明确。</ns1:t>
            </ns1:r>
          </ns1:p>
          <ns1:p>
            <ns1:r>
              <ns1:t>150 分为平均提分目标，尚未核验实际群体平均效果，个人结果因人而异。</ns1:t>
            </ns1:r>
          </ns1:p>
          <ns1:p>
            <ns1:r>
              <ns1:t>增长数字为规划假设，不代表已实现的收入、注册量或留存。</ns1:t>
            </ns1:r>
          </ns1:p>
          <ns1:p>
            <ns1:r>
              <ns1:t>来源与原始依据：</ns1:t>
            </ns1:r>
          </ns1:p>
          <ns1:p>
            <ns1:r>
              <ns1:t/>
            </ns1:r>
          </ns1:p>
        </ns0:txBody>
      </ns0:sp>
      <ns0:sp>
        <ns0:nvSpPr>
          <ns0:cNvPr id="4" name="Slide Number Placeholder 3"/>
          <ns0:cNvSpPr>
            <ns1:spLocks noGrp="1"/>
          </ns0:cNvSpPr>
          <ns0:nvPr>
            <ns0:ph type="sldNum" idx="5"/>
          </ns0:nvPr>
        </ns0:nvSpPr>
        <ns0:spPr/>
        <ns0:txBody>
          <ns1:bodyPr/>
          <ns1:lstStyle/>
          <ns1:p/>
        </ns0:txBody>
      </ns0:sp>
    </ns0:spTree>
  </ns0:cSld>
  <ns0:clrMapOvr>
    <ns1:masterClrMapping/>
  </ns0:clrMapOvr>
</ns0:notes>
</file>

<file path=ppt/notesSlides/notesSlide6.xml><?xml version="1.0" encoding="utf-8"?>
<ns0:notes xmlns:ns0="http://schemas.openxmlformats.org/presentationml/2006/main" xmlns:ns1="http://schemas.openxmlformats.org/drawingml/2006/main">
  <ns0:cSld>
    <ns0:spTree>
      <ns0:nvGrpSpPr>
        <ns0:cNvPr id="1" name=""/>
        <ns0:cNvGrpSpPr/>
        <ns0:nvPr/>
      </ns0:nvGrpSpPr>
      <ns0:grpSpPr>
        <ns1:xfrm/>
      </ns0:grpSpPr>
      <ns0:sp>
        <ns0:nvSpPr>
          <ns0:cNvPr id="2" name="Slide Image Placeholder 1"/>
          <ns0:cNvSpPr>
            <ns1:spLocks noGrp="1"/>
          </ns0:cNvSpPr>
          <ns0:nvPr>
            <ns0:ph type="sldImg" idx="0"/>
          </ns0:nvPr>
        </ns0:nvSpPr>
        <ns0:spPr/>
      </ns0:sp>
      <ns0:sp>
        <ns0:nvSpPr>
          <ns0:cNvPr id="3" name="Notes Placeholder 2"/>
          <ns0:cNvSpPr>
            <ns1:spLocks noGrp="1"/>
          </ns0:cNvSpPr>
          <ns0:nvPr>
            <ns0:ph type="body" idx="1"/>
          </ns0:nvPr>
        </ns0:nvSpPr>
        <ns0:spPr/>
        <ns0:txBody>
          <ns1:bodyPr/>
          <ns1:lstStyle/>
          <ns1:p>
            <ns1:r>
              <ns1:t>中文版本沿用对应英文源文件的内容、视觉与可编辑数据。</ns1:t>
            </ns1:r>
          </ns1:p>
          <ns1:p>
            <ns1:r>
              <ns1:t>正式佣金：直接销售 20%，下两层各 10%，零加盟费。计佣基数与结算细则需书面明确。</ns1:t>
            </ns1:r>
          </ns1:p>
          <ns1:p>
            <ns1:r>
              <ns1:t>150 分为平均提分目标，尚未核验实际群体平均效果，个人结果因人而异。</ns1:t>
            </ns1:r>
          </ns1:p>
          <ns1:p>
            <ns1:r>
              <ns1:t>增长数字为规划假设，不代表已实现的收入、注册量或留存。</ns1:t>
            </ns1:r>
          </ns1:p>
          <ns1:p>
            <ns1:r>
              <ns1:t>来源与原始依据：</ns1:t>
            </ns1:r>
          </ns1:p>
          <ns1:p>
            <ns1:r>
              <ns1:t/>
            </ns1:r>
          </ns1:p>
        </ns0:txBody>
      </ns0:sp>
      <ns0:sp>
        <ns0:nvSpPr>
          <ns0:cNvPr id="4" name="Slide Number Placeholder 3"/>
          <ns0:cNvSpPr>
            <ns1:spLocks noGrp="1"/>
          </ns0:cNvSpPr>
          <ns0:nvPr>
            <ns0:ph type="sldNum" idx="5"/>
          </ns0:nvPr>
        </ns0:nvSpPr>
        <ns0:spPr/>
        <ns0:txBody>
          <ns1:bodyPr/>
          <ns1:lstStyle/>
          <ns1:p/>
        </ns0:txBody>
      </ns0:sp>
    </ns0:spTree>
  </ns0:cSld>
  <ns0:clrMapOvr>
    <ns1:masterClrMapping/>
  </ns0:clrMapOvr>
</ns0:notes>
</file>

<file path=ppt/notesSlides/notesSlide7.xml><?xml version="1.0" encoding="utf-8"?>
<ns0:notes xmlns:ns0="http://schemas.openxmlformats.org/presentationml/2006/main" xmlns:ns1="http://schemas.openxmlformats.org/drawingml/2006/main">
  <ns0:cSld>
    <ns0:spTree>
      <ns0:nvGrpSpPr>
        <ns0:cNvPr id="1" name=""/>
        <ns0:cNvGrpSpPr/>
        <ns0:nvPr/>
      </ns0:nvGrpSpPr>
      <ns0:grpSpPr>
        <ns1:xfrm/>
      </ns0:grpSpPr>
      <ns0:sp>
        <ns0:nvSpPr>
          <ns0:cNvPr id="2" name="Slide Image Placeholder 1"/>
          <ns0:cNvSpPr>
            <ns1:spLocks noGrp="1"/>
          </ns0:cNvSpPr>
          <ns0:nvPr>
            <ns0:ph type="sldImg" idx="0"/>
          </ns0:nvPr>
        </ns0:nvSpPr>
        <ns0:spPr/>
      </ns0:sp>
      <ns0:sp>
        <ns0:nvSpPr>
          <ns0:cNvPr id="3" name="Notes Placeholder 2"/>
          <ns0:cNvSpPr>
            <ns1:spLocks noGrp="1"/>
          </ns0:cNvSpPr>
          <ns0:nvPr>
            <ns0:ph type="body" idx="1"/>
          </ns0:nvPr>
        </ns0:nvSpPr>
        <ns0:spPr/>
        <ns0:txBody>
          <ns1:bodyPr/>
          <ns1:lstStyle/>
          <ns1:p>
            <ns1:r>
              <ns1:t>中文版本沿用对应英文源文件的内容、视觉与可编辑数据。</ns1:t>
            </ns1:r>
          </ns1:p>
          <ns1:p>
            <ns1:r>
              <ns1:t>正式佣金：直接销售 20%，下两层各 10%，零加盟费。计佣基数与结算细则需书面明确。</ns1:t>
            </ns1:r>
          </ns1:p>
          <ns1:p>
            <ns1:r>
              <ns1:t>150 分为平均提分目标，尚未核验实际群体平均效果，个人结果因人而异。</ns1:t>
            </ns1:r>
          </ns1:p>
          <ns1:p>
            <ns1:r>
              <ns1:t>增长数字为规划假设，不代表已实现的收入、注册量或留存。</ns1:t>
            </ns1:r>
          </ns1:p>
          <ns1:p>
            <ns1:r>
              <ns1:t>来源与原始依据：</ns1:t>
            </ns1:r>
          </ns1:p>
          <ns1:p>
            <ns1:r>
              <ns1:t/>
            </ns1:r>
          </ns1:p>
        </ns0:txBody>
      </ns0:sp>
      <ns0:sp>
        <ns0:nvSpPr>
          <ns0:cNvPr id="4" name="Slide Number Placeholder 3"/>
          <ns0:cNvSpPr>
            <ns1:spLocks noGrp="1"/>
          </ns0:cNvSpPr>
          <ns0:nvPr>
            <ns0:ph type="sldNum" idx="5"/>
          </ns0:nvPr>
        </ns0:nvSpPr>
        <ns0:spPr/>
        <ns0:txBody>
          <ns1:bodyPr/>
          <ns1:lstStyle/>
          <ns1:p/>
        </ns0:txBody>
      </ns0:sp>
    </ns0:spTree>
  </ns0:cSld>
  <ns0:clrMapOvr>
    <ns1:masterClrMapping/>
  </ns0:clrMapOvr>
</ns0:notes>
</file>

<file path=ppt/notesSlides/notesSlide8.xml><?xml version="1.0" encoding="utf-8"?>
<ns0:notes xmlns:ns0="http://schemas.openxmlformats.org/presentationml/2006/main" xmlns:ns1="http://schemas.openxmlformats.org/drawingml/2006/main">
  <ns0:cSld>
    <ns0:spTree>
      <ns0:nvGrpSpPr>
        <ns0:cNvPr id="1" name=""/>
        <ns0:cNvGrpSpPr/>
        <ns0:nvPr/>
      </ns0:nvGrpSpPr>
      <ns0:grpSpPr>
        <ns1:xfrm/>
      </ns0:grpSpPr>
      <ns0:sp>
        <ns0:nvSpPr>
          <ns0:cNvPr id="2" name="Slide Image Placeholder 1"/>
          <ns0:cNvSpPr>
            <ns1:spLocks noGrp="1"/>
          </ns0:cNvSpPr>
          <ns0:nvPr>
            <ns0:ph type="sldImg" idx="0"/>
          </ns0:nvPr>
        </ns0:nvSpPr>
        <ns0:spPr/>
      </ns0:sp>
      <ns0:sp>
        <ns0:nvSpPr>
          <ns0:cNvPr id="3" name="Notes Placeholder 2"/>
          <ns0:cNvSpPr>
            <ns1:spLocks noGrp="1"/>
          </ns0:cNvSpPr>
          <ns0:nvPr>
            <ns0:ph type="body" idx="1"/>
          </ns0:nvPr>
        </ns0:nvSpPr>
        <ns0:spPr/>
        <ns0:txBody>
          <ns1:bodyPr/>
          <ns1:lstStyle/>
          <ns1:p>
            <ns1:r>
              <ns1:t>中文版本沿用对应英文源文件的内容、视觉与可编辑数据。</ns1:t>
            </ns1:r>
          </ns1:p>
          <ns1:p>
            <ns1:r>
              <ns1:t>正式佣金：直接销售 20%，下两层各 10%，零加盟费。计佣基数与结算细则需书面明确。</ns1:t>
            </ns1:r>
          </ns1:p>
          <ns1:p>
            <ns1:r>
              <ns1:t>150 分为平均提分目标，尚未核验实际群体平均效果，个人结果因人而异。</ns1:t>
            </ns1:r>
          </ns1:p>
          <ns1:p>
            <ns1:r>
              <ns1:t>增长数字为规划假设，不代表已实现的收入、注册量或留存。</ns1:t>
            </ns1:r>
          </ns1:p>
          <ns1:p>
            <ns1:r>
              <ns1:t>来源与原始依据：</ns1:t>
            </ns1:r>
          </ns1:p>
          <ns1:p>
            <ns1:r>
              <ns1:t/>
            </ns1:r>
          </ns1:p>
        </ns0:txBody>
      </ns0:sp>
      <ns0:sp>
        <ns0:nvSpPr>
          <ns0:cNvPr id="4" name="Slide Number Placeholder 3"/>
          <ns0:cNvSpPr>
            <ns1:spLocks noGrp="1"/>
          </ns0:cNvSpPr>
          <ns0:nvPr>
            <ns0:ph type="sldNum" idx="5"/>
          </ns0:nvPr>
        </ns0:nvSpPr>
        <ns0:spPr/>
        <ns0:txBody>
          <ns1:bodyPr/>
          <ns1:lstStyle/>
          <ns1:p/>
        </ns0:txBody>
      </ns0:sp>
    </ns0:spTree>
  </ns0:cSld>
  <ns0:clrMapOvr>
    <ns1:masterClrMapping/>
  </ns0:clrMapOvr>
</ns0:notes>
</file>

<file path=ppt/notesSlides/notesSlide9.xml><?xml version="1.0" encoding="utf-8"?>
<ns0:notes xmlns:ns0="http://schemas.openxmlformats.org/presentationml/2006/main" xmlns:ns1="http://schemas.openxmlformats.org/drawingml/2006/main">
  <ns0:cSld>
    <ns0:spTree>
      <ns0:nvGrpSpPr>
        <ns0:cNvPr id="1" name=""/>
        <ns0:cNvGrpSpPr/>
        <ns0:nvPr/>
      </ns0:nvGrpSpPr>
      <ns0:grpSpPr>
        <ns1:xfrm/>
      </ns0:grpSpPr>
      <ns0:sp>
        <ns0:nvSpPr>
          <ns0:cNvPr id="2" name="Slide Image Placeholder 1"/>
          <ns0:cNvSpPr>
            <ns1:spLocks noGrp="1"/>
          </ns0:cNvSpPr>
          <ns0:nvPr>
            <ns0:ph type="sldImg" idx="0"/>
          </ns0:nvPr>
        </ns0:nvSpPr>
        <ns0:spPr/>
      </ns0:sp>
      <ns0:sp>
        <ns0:nvSpPr>
          <ns0:cNvPr id="3" name="Notes Placeholder 2"/>
          <ns0:cNvSpPr>
            <ns1:spLocks noGrp="1"/>
          </ns0:cNvSpPr>
          <ns0:nvPr>
            <ns0:ph type="body" idx="1"/>
          </ns0:nvPr>
        </ns0:nvSpPr>
        <ns0:spPr/>
        <ns0:txBody>
          <ns1:bodyPr/>
          <ns1:lstStyle/>
          <ns1:p>
            <ns1:r>
              <ns1:t>中文版本沿用对应英文源文件的内容、视觉与可编辑数据。</ns1:t>
            </ns1:r>
          </ns1:p>
          <ns1:p>
            <ns1:r>
              <ns1:t>正式佣金：直接销售 20%，下两层各 10%，零加盟费。计佣基数与结算细则需书面明确。</ns1:t>
            </ns1:r>
          </ns1:p>
          <ns1:p>
            <ns1:r>
              <ns1:t>150 分为平均提分目标，尚未核验实际群体平均效果，个人结果因人而异。</ns1:t>
            </ns1:r>
          </ns1:p>
          <ns1:p>
            <ns1:r>
              <ns1:t>增长数字为规划假设，不代表已实现的收入、注册量或留存。</ns1:t>
            </ns1:r>
          </ns1:p>
          <ns1:p>
            <ns1:r>
              <ns1:t>来源与原始依据：</ns1:t>
            </ns1:r>
          </ns1:p>
          <ns1:p>
            <ns1:r>
              <ns1:t/>
            </ns1:r>
          </ns1:p>
        </ns0:txBody>
      </ns0:sp>
      <ns0:sp>
        <ns0:nvSpPr>
          <ns0:cNvPr id="4" name="Slide Number Placeholder 3"/>
          <ns0:cNvSpPr>
            <ns1:spLocks noGrp="1"/>
          </ns0:cNvSpPr>
          <ns0:nvPr>
            <ns0:ph type="sldNum" idx="5"/>
          </ns0:nvPr>
        </ns0:nvSpPr>
        <ns0:spPr/>
        <ns0:txBody>
          <ns1:bodyPr/>
          <ns1:lstStyle/>
          <ns1:p/>
        </ns0:txBody>
      </ns0:sp>
    </ns0:spTree>
  </ns0:cSld>
  <ns0:clrMapOvr>
    <ns1:masterClrMapping/>
  </ns0:clrMapOvr>
</ns0:notes>
</file>

<file path=ppt/notesSlides/notesSlide10.xml><?xml version="1.0" encoding="utf-8"?>
<ns0:notes xmlns:ns0="http://schemas.openxmlformats.org/presentationml/2006/main" xmlns:ns1="http://schemas.openxmlformats.org/drawingml/2006/main">
  <ns0:cSld>
    <ns0:spTree>
      <ns0:nvGrpSpPr>
        <ns0:cNvPr id="1" name=""/>
        <ns0:cNvGrpSpPr/>
        <ns0:nvPr/>
      </ns0:nvGrpSpPr>
      <ns0:grpSpPr>
        <ns1:xfrm/>
      </ns0:grpSpPr>
      <ns0:sp>
        <ns0:nvSpPr>
          <ns0:cNvPr id="2" name="Slide Image Placeholder 1"/>
          <ns0:cNvSpPr>
            <ns1:spLocks noGrp="1"/>
          </ns0:cNvSpPr>
          <ns0:nvPr>
            <ns0:ph type="sldImg" idx="0"/>
          </ns0:nvPr>
        </ns0:nvSpPr>
        <ns0:spPr/>
      </ns0:sp>
      <ns0:sp>
        <ns0:nvSpPr>
          <ns0:cNvPr id="3" name="Notes Placeholder 2"/>
          <ns0:cNvSpPr>
            <ns1:spLocks noGrp="1"/>
          </ns0:cNvSpPr>
          <ns0:nvPr>
            <ns0:ph type="body" idx="1"/>
          </ns0:nvPr>
        </ns0:nvSpPr>
        <ns0:spPr/>
        <ns0:txBody>
          <ns1:bodyPr/>
          <ns1:lstStyle/>
          <ns1:p>
            <ns1:r>
              <ns1:t>中文版本沿用对应英文源文件的内容、视觉与可编辑数据。</ns1:t>
            </ns1:r>
          </ns1:p>
          <ns1:p>
            <ns1:r>
              <ns1:t>正式佣金：直接销售 20%，下两层各 10%，零加盟费。计佣基数与结算细则需书面明确。</ns1:t>
            </ns1:r>
          </ns1:p>
          <ns1:p>
            <ns1:r>
              <ns1:t>150 分为平均提分目标，尚未核验实际群体平均效果，个人结果因人而异。</ns1:t>
            </ns1:r>
          </ns1:p>
          <ns1:p>
            <ns1:r>
              <ns1:t>增长数字为规划假设，不代表已实现的收入、注册量或留存。</ns1:t>
            </ns1:r>
          </ns1:p>
          <ns1:p>
            <ns1:r>
              <ns1:t>来源与原始依据：</ns1:t>
            </ns1:r>
          </ns1:p>
          <ns1:p>
            <ns1:r>
              <ns1:t/>
            </ns1:r>
          </ns1:p>
        </ns0:txBody>
      </ns0:sp>
      <ns0:sp>
        <ns0:nvSpPr>
          <ns0:cNvPr id="4" name="Slide Number Placeholder 3"/>
          <ns0:cNvSpPr>
            <ns1:spLocks noGrp="1"/>
          </ns0:cNvSpPr>
          <ns0:nvPr>
            <ns0:ph type="sldNum" idx="5"/>
          </ns0:nvPr>
        </ns0:nvSpPr>
        <ns0:spPr/>
        <ns0:txBody>
          <ns1:bodyPr/>
          <ns1:lstStyle/>
          <ns1:p/>
        </ns0:txBody>
      </ns0:sp>
    </ns0:spTree>
  </ns0:cSld>
  <ns0:clrMapOvr>
    <ns1:masterClrMapping/>
  </ns0:clrMapOvr>
</ns0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af00a0bb564400d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a9f3adc49d64d2b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c3ee096ede34e9b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d90c6babde54aee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cacfc53115242ff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a9b06cb96954a50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D2FF6DD4-D9A8-47D2-A7B6-BE92B4E78164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20EEA999-0178-400F-8B3B-298F28417F72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B4E9323B-C711-463A-8D16-6FBDF20B78E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B5D631F4-C948-45C3-9911-EFAA0B1F36E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88894179-43AE-463A-A3FA-0791C4905BBA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D64929F5-15FE-4C22-B592-089001CEF5D8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BA943520-830B-421A-8600-27F2BAB01D98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3C966E8E-4057-487B-A07C-A06D8ED256C2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31F6E9A9-1242-4802-B28D-3F36B3B1F0C1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21A08DA9-D82F-492E-9CCE-9B80118D96C0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31ec205684334d25" /><Relationship Type="http://schemas.openxmlformats.org/officeDocument/2006/relationships/slideLayout" Target="/ppt/slideLayouts/slideLayout1.xml" Id="Rf75aae827156473b" /><Relationship Type="http://schemas.openxmlformats.org/officeDocument/2006/relationships/slideLayout" Target="/ppt/slideLayouts/slideLayout2.xml" Id="Ree91cfc6cca14891" /><Relationship Type="http://schemas.openxmlformats.org/officeDocument/2006/relationships/slideLayout" Target="/ppt/slideLayouts/slideLayout3.xml" Id="R8f998c547f2a4643" /><Relationship Type="http://schemas.openxmlformats.org/officeDocument/2006/relationships/slideLayout" Target="/ppt/slideLayouts/slideLayout4.xml" Id="R72b5d1fa44594079" /><Relationship Type="http://schemas.openxmlformats.org/officeDocument/2006/relationships/slideLayout" Target="/ppt/slideLayouts/slideLayout5.xml" Id="R08d35d896aea419d" /><Relationship Type="http://schemas.openxmlformats.org/officeDocument/2006/relationships/slideLayout" Target="/ppt/slideLayouts/slideLayout6.xml" Id="Rf33cbebbb80647ac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f75aae827156473b"/>
    <p:sldLayoutId xmlns:r="http://schemas.openxmlformats.org/officeDocument/2006/relationships" id="2147483650" r:id="Ree91cfc6cca14891"/>
    <p:sldLayoutId xmlns:r="http://schemas.openxmlformats.org/officeDocument/2006/relationships" id="2147483651" r:id="R8f998c547f2a4643"/>
    <p:sldLayoutId xmlns:r="http://schemas.openxmlformats.org/officeDocument/2006/relationships" id="2147483652" r:id="R72b5d1fa44594079"/>
    <p:sldLayoutId xmlns:r="http://schemas.openxmlformats.org/officeDocument/2006/relationships" id="2147483653" r:id="R08d35d896aea419d"/>
    <p:sldLayoutId xmlns:r="http://schemas.openxmlformats.org/officeDocument/2006/relationships" id="2147483654" r:id="Rf33cbebbb80647ac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9ea718d0e234b1a" /><Relationship Type="http://schemas.openxmlformats.org/officeDocument/2006/relationships/notesSlide" Target="/ppt/notesSlides/notesSlide1.xml" Id="R3309b304e4e445cb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f4eb25b911849ad" /><Relationship Type="http://schemas.openxmlformats.org/officeDocument/2006/relationships/notesSlide" Target="/ppt/notesSlides/notesSlide2.xml" Id="R3ab6e0a1b6aa4f68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94b52cf6af44ba7" /><Relationship Type="http://schemas.openxmlformats.org/officeDocument/2006/relationships/notesSlide" Target="/ppt/notesSlides/notesSlide3.xml" Id="Re2ef4e18ba7f4da0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5939c4f142d4309" /><Relationship Type="http://schemas.openxmlformats.org/officeDocument/2006/relationships/notesSlide" Target="/ppt/notesSlides/notesSlide4.xml" Id="Rc44970934df64723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b6c14a25dce45c4" /><Relationship Type="http://schemas.openxmlformats.org/officeDocument/2006/relationships/notesSlide" Target="/ppt/notesSlides/notesSlide5.xml" Id="Recbca6baa57c4214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cd58fa286dd4688" /><Relationship Type="http://schemas.openxmlformats.org/officeDocument/2006/relationships/notesSlide" Target="/ppt/notesSlides/notesSlide6.xml" Id="R46d71f9ecf5e48ca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86624caa3f64ff5" /><Relationship Type="http://schemas.openxmlformats.org/officeDocument/2006/relationships/notesSlide" Target="/ppt/notesSlides/notesSlide7.xml" Id="R4ebe1b7128c44e2a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e7d952ab0554e7c" /><Relationship Type="http://schemas.openxmlformats.org/officeDocument/2006/relationships/notesSlide" Target="/ppt/notesSlides/notesSlide8.xml" Id="R2dc6e3fc298547af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05038d96f044b70" /><Relationship Type="http://schemas.openxmlformats.org/officeDocument/2006/relationships/chart" Target="/ppt/slides/charts/chart1.xml" Id="Rc656dcadf8a243f6" /><Relationship Type="http://schemas.openxmlformats.org/officeDocument/2006/relationships/notesSlide" Target="/ppt/notesSlides/notesSlide9.xml" Id="R7edb7a6aaba14d6b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f716a09eae8461b" /><Relationship Type="http://schemas.openxmlformats.org/officeDocument/2006/relationships/notesSlide" Target="/ppt/notesSlides/notesSlide10.xml" Id="R1e5a3a75f0a6408c" /></Relationships>
</file>

<file path=ppt/slides/charts/_rels/chart1.xml.rels><Relationships xmlns="http://schemas.openxmlformats.org/package/2006/relationships"><Relationship Id="rIdChartSnapshot1" Type="http://schemas.openxmlformats.org/officeDocument/2006/relationships/package" Target="../../embeddings/chart-data-snapshot-001.xlsx"/></Relationships>
</file>

<file path=ppt/slides/charts/chart1.xml><?xml version="1.0" encoding="utf-8"?>
<ns0:chartSpace xmlns:ns0="http://schemas.openxmlformats.org/drawingml/2006/chart" xmlns:ns1="http://schemas.openxmlformats.org/drawingml/2006/main" xmlns:ns2="http://schemas.openxmlformats.org/officeDocument/2006/relationships">
  <ns0:lang val="en-US"/>
  <ns0:chart>
    <ns0:title>
      <ns0:tx>
        <ns0:rich>
          <ns1:bodyPr/>
          <ns1:lstStyle/>
          <ns1:p>
            <ns1:r>
              <ns1:rPr sz="1800">
                <ns1:solidFill>
                  <ns1:srgbClr val="132B40"/>
                </ns1:solidFill>
                <ns1:latin typeface="Arial"/>
                <ns1:ea typeface="Arial Unicode MS"/>
                <ns1:cs typeface="Arial"/>
              </ns1:rPr>
              <ns1:t>累计注册用户目标</ns1:t>
            </ns1:r>
          </ns1:p>
        </ns0:rich>
      </ns0:tx>
      <ns0:overlay val="0"/>
      <ns0:txPr>
        <ns1:bodyPr anchorCtr="1"/>
        <ns1:lstStyle/>
        <ns1:p>
          <ns1:pPr>
            <ns1:defRPr sz="1800">
              <ns1:solidFill>
                <ns1:srgbClr val="132B40"/>
              </ns1:solidFill>
              <ns1:latin typeface="Arial"/>
              <ns1:ea typeface="Arial Unicode MS"/>
              <ns1:cs typeface="Arial"/>
            </ns1:defRPr>
          </ns1:pPr>
        </ns1:p>
      </ns0:txPr>
    </ns0:title>
    <ns0:plotArea>
      <ns0:lineChart>
        <ns0:grouping val="standard"/>
        <ns0:varyColors val="0"/>
        <ns0:ser>
          <ns0:idx val="0"/>
          <ns0:order val="0"/>
          <ns0:tx>
            <ns0:v>累计注册用户目标</ns0:v>
          </ns0:tx>
          <ns0:spPr>
            <ns1:solidFill>
              <ns1:srgbClr val="997B46"/>
            </ns1:solidFill>
            <ns1:ln w="28575">
              <ns1:solidFill>
                <ns1:srgbClr val="997B46"/>
              </ns1:solidFill>
            </ns1:ln>
          </ns0:spPr>
          <ns0:marker>
            <ns0:symbol val="circle"/>
            <ns0:size val="7"/>
            <ns0:spPr>
              <ns1:solidFill>
                <ns1:srgbClr val="997B46"/>
              </ns1:solidFill>
            </ns0:spPr>
          </ns0:marker>
          <ns0:cat>
            <ns0:strRef>
              <ns0:f>'Chart Data'!$A$2:$A$13</ns0:f>
              <ns0:strCache>
                <ns0:ptCount val="12"/>
                <ns0:pt idx="0">
                  <ns0:v>1月</ns0:v>
                </ns0:pt>
                <ns0:pt idx="1">
                  <ns0:v>2月</ns0:v>
                </ns0:pt>
                <ns0:pt idx="2">
                  <ns0:v>3月</ns0:v>
                </ns0:pt>
                <ns0:pt idx="3">
                  <ns0:v>4月</ns0:v>
                </ns0:pt>
                <ns0:pt idx="4">
                  <ns0:v>5月</ns0:v>
                </ns0:pt>
                <ns0:pt idx="5">
                  <ns0:v>6月</ns0:v>
                </ns0:pt>
                <ns0:pt idx="6">
                  <ns0:v>7月</ns0:v>
                </ns0:pt>
                <ns0:pt idx="7">
                  <ns0:v>8月</ns0:v>
                </ns0:pt>
                <ns0:pt idx="8">
                  <ns0:v>9月</ns0:v>
                </ns0:pt>
                <ns0:pt idx="9">
                  <ns0:v>10月</ns0:v>
                </ns0:pt>
                <ns0:pt idx="10">
                  <ns0:v>11月</ns0:v>
                </ns0:pt>
                <ns0:pt idx="11">
                  <ns0:v>12月</ns0:v>
                </ns0:pt>
              </ns0:strCache>
            </ns0:strRef>
          </ns0:cat>
          <ns0:val>
            <ns0:numRef>
              <ns0:f>'Chart Data'!$B$2:$B$13</ns0:f>
              <ns0:numCache>
                <ns0:formatCode>#,##0</ns0:formatCode>
                <ns0:ptCount val="12"/>
                <ns0:pt idx="0">
                  <ns0:v>200</ns0:v>
                </ns0:pt>
                <ns0:pt idx="1">
                  <ns0:v>600</ns0:v>
                </ns0:pt>
                <ns0:pt idx="2">
                  <ns0:v>1300</ns0:v>
                </ns0:pt>
                <ns0:pt idx="3">
                  <ns0:v>2300</ns0:v>
                </ns0:pt>
                <ns0:pt idx="4">
                  <ns0:v>3600</ns0:v>
                </ns0:pt>
                <ns0:pt idx="5">
                  <ns0:v>5200</ns0:v>
                </ns0:pt>
                <ns0:pt idx="6">
                  <ns0:v>7000</ns0:v>
                </ns0:pt>
                <ns0:pt idx="7">
                  <ns0:v>9100</ns0:v>
                </ns0:pt>
                <ns0:pt idx="8">
                  <ns0:v>11400</ns0:v>
                </ns0:pt>
                <ns0:pt idx="9">
                  <ns0:v>13900</ns0:v>
                </ns0:pt>
                <ns0:pt idx="10">
                  <ns0:v>16800</ns0:v>
                </ns0:pt>
                <ns0:pt idx="11">
                  <ns0:v>20000</ns0:v>
                </ns0:pt>
              </ns0:numCache>
            </ns0:numRef>
          </ns0:val>
        </ns0:ser>
        <ns0:dLbls>
          <ns0:numFmt formatCode="#,##0" sourceLinked="0"/>
          <ns0:txPr>
            <ns1:bodyPr anchorCtr="1"/>
            <ns1:lstStyle/>
            <ns1:p>
              <ns1:pPr>
                <ns1:defRPr sz="1725" b="1">
                  <ns1:solidFill>
                    <ns1:srgbClr val="132B40"/>
                  </ns1:solidFill>
                  <ns1:latin typeface="Arial"/>
                  <ns1:ea typeface="Arial Unicode MS"/>
                  <ns1:cs typeface="Arial"/>
                </ns1:defRPr>
              </ns1:pPr>
            </ns1:p>
          </ns0:txPr>
          <ns0:showLegendKey val="0"/>
          <ns0:showVal val="1"/>
          <ns0:showCatName val="0"/>
          <ns0:showSerName val="0"/>
          <ns0:showPercent val="0"/>
          <ns0:showBubbleSize val="0"/>
          <ns0:showLeaderLines val="0"/>
        </ns0:dLbls>
        <ns0:axId val="48650112"/>
        <ns0:axId val="48672768"/>
      </ns0:lineChart>
      <ns0:catAx>
        <ns0:axId val="48650112"/>
        <ns0:scaling>
          <ns0:orientation val="minMax"/>
        </ns0:scaling>
        <ns0:delete val="0"/>
        <ns0:axPos val="b"/>
        <ns0:numFmt formatCode="#,##0"/>
        <ns0:majorTickMark val="none"/>
        <ns0:minorTickMark val="none"/>
        <ns0:spPr>
          <ns1:ln w="9525">
            <ns1:solidFill>
              <ns1:srgbClr val="D5C6A8"/>
            </ns1:solidFill>
          </ns1:ln>
        </ns0:spPr>
        <ns0:txPr>
          <ns1:bodyPr anchorCtr="1"/>
          <ns1:lstStyle/>
          <ns1:p>
            <ns1:pPr>
              <ns1:defRPr sz="1725">
                <ns1:solidFill>
                  <ns1:srgbClr val="132B40"/>
                </ns1:solidFill>
                <ns1:latin typeface="Arial"/>
                <ns1:ea typeface="Arial Unicode MS"/>
                <ns1:cs typeface="Arial"/>
              </ns1:defRPr>
            </ns1:pPr>
          </ns1:p>
        </ns0:txPr>
        <ns0:crossAx val="48672768"/>
      </ns0:catAx>
      <ns0:valAx>
        <ns0:axId val="48672768"/>
        <ns0:scaling>
          <ns0:orientation val="minMax"/>
        </ns0:scaling>
        <ns0:delete val="0"/>
        <ns0:axPos val="l"/>
        <ns0:majorGridlines>
          <ns0:spPr>
            <ns1:ln w="4763">
              <ns1:solidFill>
                <ns1:srgbClr val="D5C6A8"/>
              </ns1:solidFill>
            </ns1:ln>
          </ns0:spPr>
        </ns0:majorGridlines>
        <ns0:numFmt formatCode="#,##0"/>
        <ns0:majorTickMark val="none"/>
        <ns0:minorTickMark val="none"/>
        <ns0:spPr>
          <ns1:ln w="6668">
            <ns1:solidFill>
              <ns1:srgbClr val="D5C6A8"/>
            </ns1:solidFill>
          </ns1:ln>
        </ns0:spPr>
        <ns0:txPr>
          <ns1:bodyPr anchorCtr="1"/>
          <ns1:lstStyle/>
          <ns1:p>
            <ns1:pPr>
              <ns1:defRPr sz="1725">
                <ns1:solidFill>
                  <ns1:srgbClr val="53616A"/>
                </ns1:solidFill>
                <ns1:latin typeface="Arial"/>
                <ns1:ea typeface="Arial Unicode MS"/>
                <ns1:cs typeface="Arial"/>
              </ns1:defRPr>
            </ns1:pPr>
          </ns1:p>
        </ns0:txPr>
        <ns0:crossAx val="48650112"/>
        <ns0:crossBetween val="between"/>
      </ns0:valAx>
      <ns0:spPr>
        <ns1:solidFill>
          <ns1:srgbClr val="FAF8F3"/>
        </ns1:solidFill>
        <ns1:ln w="0">
          <ns1:noFill/>
        </ns1:ln>
      </ns0:spPr>
    </ns0:plotArea>
    <ns0:plotVisOnly val="1"/>
  </ns0:chart>
  <ns0:spPr>
    <ns1:solidFill>
      <ns1:srgbClr val="FAF8F3"/>
    </ns1:solidFill>
    <ns1:ln w="0">
      <ns1:noFill/>
    </ns1:ln>
  </ns0:spPr>
  <ns0:externalData ns2:id="rIdChartSnapshot1">
    <ns0:autoUpdate val="0"/>
  </ns0:externalData>
</ns0:chartSpace>
</file>

<file path=ppt/slides/slide1.xml><?xml version="1.0" encoding="utf-8"?>
<ns0:sld xmlns:ns0="http://schemas.openxmlformats.org/presentationml/2006/main" xmlns:ns1="http://schemas.openxmlformats.org/drawingml/2006/main" xmlns:ns2="http://schemas.microsoft.com/office/drawing/2014/main" xmlns:ns3="http://schemas.microsoft.com/office/powerpoint/2010/main">
  <ns0:cSld>
    <ns0:bg>
      <ns0:bgPr>
        <ns1:solidFill>
          <ns1:srgbClr val="FAF8F3"/>
        </ns1:solidFill>
      </ns0:bgPr>
    </ns0:bg>
    <ns0:spTree>
      <ns0:nvGrpSpPr>
        <ns0:cNvPr id="1" name=""/>
        <ns0:cNvGrpSpPr/>
        <ns0:nvPr/>
      </ns0:nvGrpSpPr>
      <ns0:grpSpPr>
        <ns1:xfrm/>
      </ns0:grpSpPr>
      <ns0:sp>
        <ns0:nvSpPr>
          <ns0:cNvPr id="7" name="">
            <ns1:extLst>
              <ns1:ext uri="{FF2B5EF4-FFF2-40B4-BE49-F238E27FC236}">
                <ns2:creationId id="{5E825172-EADD-4B39-AEB8-7E96439C337F}"/>
              </ns1:ext>
            </ns1:extLst>
          </ns0:cNvPr>
          <ns0:cNvSpPr>
            <ns1:spLocks noGrp="1"/>
          </ns0:cNvSpPr>
          <ns0:nvPr/>
        </ns0:nvSpPr>
        <ns0:spPr>
          <ns1:xfrm>
            <ns1:off x="571500" y="247650"/>
            <ns1:ext cx="6667500" cy="314325"/>
          </ns1:xfrm>
          <ns1:prstGeom prst="rect">
            <ns1:avLst/>
          </ns1:prstGeom>
          <ns1:noFill/>
          <ns1:ln w="0">
            <ns1:noFill/>
          </ns1:ln>
        </ns0:spPr>
        <ns0:txBody>
          <ns1:bodyPr wrap="square" lIns="0" tIns="0" rIns="0" bIns="0" anchor="t">
            <ns1:noAutofit/>
          </ns1:bodyPr>
          <ns1:lstStyle>
            <ns1:defPPr algn="l">
              <ns1:defRPr sz="1800" b="1">
                <ns1:solidFill>
                  <ns1:srgbClr val="997B46"/>
                </ns1:solidFill>
                <ns1:latin typeface="Arial"/>
                <ns1:ea typeface="Arial Unicode MS"/>
                <ns1:cs typeface="Arial"/>
              </ns1:defRPr>
            </ns1:defPPr>
          </ns1:lstStyle>
          <ns1:p>
            <ns1:pPr algn="l">
              <ns1:lnSpc>
                <ns1:spcPct val="108000"/>
              </ns1:lnSpc>
              <ns1:buNone/>
              <ns1:defRPr sz="1800" b="1">
                <ns1:solidFill>
                  <ns1:srgbClr val="997B46"/>
                </ns1:solidFill>
                <ns1:latin typeface="Arial"/>
                <ns1:ea typeface="Arial Unicode MS"/>
                <ns1:cs typeface="Arial"/>
              </ns1:defRPr>
            </ns1:pPr>
            <ns1:r>
              <ns1:rPr sz="1800" b="1">
                <ns1:solidFill>
                  <ns1:srgbClr val="997B46"/>
                </ns1:solidFill>
                <ns1:latin typeface="Arial"/>
                <ns1:ea typeface="Arial Unicode MS"/>
                <ns1:cs typeface="Arial"/>
              </ns1:rPr>
              <ns1:t>SmartSAT</ns1:t>
            </ns1:r>
          </ns1:p>
        </ns0:txBody>
      </ns0:sp>
      <ns0:sp>
        <ns0:nvSpPr>
          <ns0:cNvPr id="2" name="">
            <ns1:extLst>
              <ns1:ext uri="{FF2B5EF4-FFF2-40B4-BE49-F238E27FC236}">
                <ns2:creationId id="{71007C52-B4A5-4F0A-8366-EFFB0CCD2214}"/>
              </ns1:ext>
            </ns1:extLst>
          </ns0:cNvPr>
          <ns0:cNvSpPr>
            <ns1:spLocks noGrp="1"/>
          </ns0:cNvSpPr>
          <ns0:nvPr/>
        </ns0:nvSpPr>
        <ns0:spPr>
          <ns1:xfrm>
            <ns1:off x="571500" y="733425"/>
            <ns1:ext cx="11010900" cy="781050"/>
          </ns1:xfrm>
          <ns1:prstGeom prst="rect">
            <ns1:avLst/>
          </ns1:prstGeom>
          <ns1:noFill/>
          <ns1:ln w="0">
            <ns1:noFill/>
          </ns1:ln>
        </ns0:spPr>
        <ns0:txBody>
          <ns1:bodyPr wrap="square" lIns="0" tIns="0" rIns="0" bIns="0" anchor="t">
            <ns1:noAutofit/>
          </ns1:bodyPr>
          <ns1:lstStyle>
            <ns1:defPPr algn="l">
              <ns1:defRPr sz="3375" b="1">
                <ns1:solidFill>
                  <ns1:srgbClr val="132B40"/>
                </ns1:solidFill>
                <ns1:latin typeface="Arial"/>
                <ns1:ea typeface="Arial Unicode MS"/>
                <ns1:cs typeface="Arial"/>
              </ns1:defRPr>
            </ns1:defPPr>
          </ns1:lstStyle>
          <ns1:p>
            <ns1:pPr algn="l">
              <ns1:lnSpc>
                <ns1:spcPct val="108000"/>
              </ns1:lnSpc>
              <ns1:buNone/>
              <ns1:defRPr sz="3375" b="1">
                <ns1:solidFill>
                  <ns1:srgbClr val="132B40"/>
                </ns1:solidFill>
                <ns1:latin typeface="Arial"/>
                <ns1:ea typeface="Arial Unicode MS"/>
                <ns1:cs typeface="Arial"/>
              </ns1:defRPr>
            </ns1:pPr>
            <ns1:r>
              <ns1:rPr sz="3375" b="1">
                <ns1:solidFill>
                  <ns1:srgbClr val="132B40"/>
                </ns1:solidFill>
                <ns1:latin typeface="Arial"/>
                <ns1:ea typeface="Arial Unicode MS"/>
                <ns1:cs typeface="Arial"/>
              </ns1:rPr>
              <ns1:t>SmartSAT</ns1:t>
            </ns1:r>
          </ns1:p>
        </ns0:txBody>
      </ns0:sp>
      <ns0:sp>
        <ns0:nvSpPr>
          <ns0:cNvPr id="3" name="">
            <ns1:extLst>
              <ns1:ext uri="{FF2B5EF4-FFF2-40B4-BE49-F238E27FC236}">
                <ns2:creationId id="{EAC0F13A-5118-498F-BAB9-0BB439A08A5F}"/>
              </ns1:ext>
            </ns1:extLst>
          </ns0:cNvPr>
          <ns0:cNvSpPr>
            <ns1:spLocks noGrp="1"/>
          </ns0:cNvSpPr>
          <ns0:nvPr/>
        </ns0:nvSpPr>
        <ns0:spPr>
          <ns1:xfrm>
            <ns1:off x="571500" y="6334125"/>
            <ns1:ext cx="10477500" cy="295275"/>
          </ns1:xfrm>
          <ns1:prstGeom prst="rect">
            <ns1:avLst/>
          </ns1:prstGeom>
          <ns1:noFill/>
          <ns1:ln w="0">
            <ns1:noFill/>
          </ns1:ln>
        </ns0:spPr>
        <ns0:txBody>
          <ns1:bodyPr wrap="square" lIns="0" tIns="0" rIns="0" bIns="0" anchor="t">
            <ns1:noAutofit/>
          </ns1:bodyPr>
          <ns1:lstStyle>
            <ns1:defPPr algn="l">
              <ns1:defRPr sz="1200" b="0">
                <ns1:solidFill>
                  <ns1:srgbClr val="53616A"/>
                </ns1:solidFill>
                <ns1:latin typeface="Arial"/>
                <ns1:ea typeface="Arial Unicode MS"/>
                <ns1:cs typeface="Arial"/>
              </ns1:defRPr>
            </ns1:defPPr>
          </ns1:lstStyle>
          <ns1:p>
            <ns1:pPr algn="l">
              <ns1:lnSpc>
                <ns1:spcPct val="108000"/>
              </ns1:lnSpc>
              <ns1:buNone/>
              <ns1:defRPr sz="1200" b="0">
                <ns1:solidFill>
                  <ns1:srgbClr val="53616A"/>
                </ns1:solidFill>
                <ns1:latin typeface="Arial"/>
                <ns1:ea typeface="Arial Unicode MS"/>
                <ns1:cs typeface="Arial"/>
              </ns1:defRPr>
            </ns1:pPr>
            <ns1:r>
              <ns1:rPr sz="1200" b="0">
                <ns1:solidFill>
                  <ns1:srgbClr val="53616A"/>
                </ns1:solidFill>
                <ns1:latin typeface="Arial"/>
                <ns1:ea typeface="Arial Unicode MS"/>
                <ns1:cs typeface="Arial"/>
              </ns1:rPr>
              <ns1:t>投资交流资料，2026 年 10 月。</ns1:t>
            </ns1:r>
          </ns1:p>
        </ns0:txBody>
      </ns0:sp>
      <ns0:sp>
        <ns0:nvSpPr>
          <ns0:cNvPr id="4" name="">
            <ns1:extLst>
              <ns1:ext uri="{FF2B5EF4-FFF2-40B4-BE49-F238E27FC236}">
                <ns2:creationId id="{FAB3DBB4-EF10-43EB-9206-F0CD94AF8566}"/>
              </ns1:ext>
            </ns1:extLst>
          </ns0:cNvPr>
          <ns0:cNvSpPr>
            <ns1:spLocks noGrp="1"/>
          </ns0:cNvSpPr>
          <ns0:nvPr/>
        </ns0:nvSpPr>
        <ns0:spPr>
          <ns1:xfrm>
            <ns1:off x="11144250" y="6334125"/>
            <ns1:ext cx="476250" cy="285750"/>
          </ns1:xfrm>
          <ns1:prstGeom prst="rect">
            <ns1:avLst/>
          </ns1:prstGeom>
          <ns1:noFill/>
          <ns1:ln w="0">
            <ns1:noFill/>
          </ns1:ln>
        </ns0:spPr>
        <ns0:txBody>
          <ns1:bodyPr wrap="square" lIns="0" tIns="0" rIns="0" bIns="0" anchor="t">
            <ns1:noAutofit/>
          </ns1:bodyPr>
          <ns1:lstStyle>
            <ns1:defPPr algn="r">
              <ns1:defRPr sz="1275" b="0">
                <ns1:solidFill>
                  <ns1:srgbClr val="997B46"/>
                </ns1:solidFill>
                <ns1:latin typeface="Arial"/>
                <ns1:ea typeface="Arial Unicode MS"/>
                <ns1:cs typeface="Arial"/>
              </ns1:defRPr>
            </ns1:defPPr>
          </ns1:lstStyle>
          <ns1:p>
            <ns1:pPr algn="r">
              <ns1:lnSpc>
                <ns1:spcPct val="108000"/>
              </ns1:lnSpc>
              <ns1:buNone/>
              <ns1:defRPr sz="1275" b="0">
                <ns1:solidFill>
                  <ns1:srgbClr val="997B46"/>
                </ns1:solidFill>
                <ns1:latin typeface="Arial"/>
                <ns1:ea typeface="Arial Unicode MS"/>
                <ns1:cs typeface="Arial"/>
              </ns1:defRPr>
            </ns1:pPr>
            <ns1:r>
              <ns1:rPr sz="1275" b="0">
                <ns1:solidFill>
                  <ns1:srgbClr val="997B46"/>
                </ns1:solidFill>
                <ns1:latin typeface="Arial"/>
                <ns1:ea typeface="Arial Unicode MS"/>
                <ns1:cs typeface="Arial"/>
              </ns1:rPr>
              <ns1:t>01</ns1:t>
            </ns1:r>
          </ns1:p>
        </ns0:txBody>
      </ns0:sp>
      <ns0:sp>
        <ns0:nvSpPr>
          <ns0:cNvPr id="5" name="">
            <ns1:extLst>
              <ns1:ext uri="{FF2B5EF4-FFF2-40B4-BE49-F238E27FC236}">
                <ns2:creationId id="{E973A074-C185-4D7B-9617-9245B1F3312A}"/>
              </ns1:ext>
            </ns1:extLst>
          </ns0:cNvPr>
          <ns0:cNvSpPr>
            <ns1:spLocks noGrp="1"/>
          </ns0:cNvSpPr>
          <ns0:nvPr/>
        </ns0:nvSpPr>
        <ns0:spPr>
          <ns1:xfrm>
            <ns1:off x="571500" y="2124075"/>
            <ns1:ext cx="10572750" cy="1771650"/>
          </ns1:xfrm>
          <ns1:prstGeom prst="rect">
            <ns1:avLst/>
          </ns1:prstGeom>
          <ns1:noFill/>
          <ns1:ln w="0">
            <ns1:noFill/>
          </ns1:ln>
        </ns0:spPr>
        <ns0:txBody>
          <ns1:bodyPr wrap="square" lIns="0" tIns="0" rIns="0" bIns="0" anchor="t">
            <ns1:noAutofit/>
          </ns1:bodyPr>
          <ns1:lstStyle>
            <ns1:defPPr algn="l">
              <ns1:defRPr sz="4500" b="1">
                <ns1:solidFill>
                  <ns1:srgbClr val="132B40"/>
                </ns1:solidFill>
                <ns1:latin typeface="Arial"/>
                <ns1:ea typeface="Arial Unicode MS"/>
                <ns1:cs typeface="Arial"/>
              </ns1:defRPr>
            </ns1:defPPr>
          </ns1:lstStyle>
          <ns1:p>
            <ns1:pPr algn="l">
              <ns1:lnSpc>
                <ns1:spcPct val="108000"/>
              </ns1:lnSpc>
              <ns1:buNone/>
              <ns1:defRPr sz="4500" b="1">
                <ns1:solidFill>
                  <ns1:srgbClr val="132B40"/>
                </ns1:solidFill>
                <ns1:latin typeface="Arial"/>
                <ns1:ea typeface="Arial Unicode MS"/>
                <ns1:cs typeface="Arial"/>
              </ns1:defRPr>
            </ns1:pPr>
            <ns1:r>
              <ns1:rPr sz="4500" b="1">
                <ns1:solidFill>
                  <ns1:srgbClr val="132B40"/>
                </ns1:solidFill>
                <ns1:latin typeface="Arial"/>
                <ns1:ea typeface="Arial Unicode MS"/>
                <ns1:cs typeface="Arial"/>
              </ns1:rPr>
              <ns1:t>Digital SAT 备考</ns1:t>
            </ns1:r>
          </ns1:p>
          <ns1:p>
            <ns1:pPr algn="l">
              <ns1:lnSpc>
                <ns1:spcPct val="108000"/>
              </ns1:lnSpc>
              <ns1:buNone/>
              <ns1:defRPr sz="4500" b="1">
                <ns1:solidFill>
                  <ns1:srgbClr val="132B40"/>
                </ns1:solidFill>
                <ns1:latin typeface="Arial"/>
                <ns1:ea typeface="Arial Unicode MS"/>
                <ns1:cs typeface="Arial"/>
              </ns1:defRPr>
            </ns1:pPr>
            <ns1:r>
              <ns1:rPr sz="4500" b="1">
                <ns1:solidFill>
                  <ns1:srgbClr val="132B40"/>
                </ns1:solidFill>
                <ns1:latin typeface="Arial"/>
                <ns1:ea typeface="Arial Unicode MS"/>
                <ns1:cs typeface="Arial"/>
              </ns1:rPr>
              <ns1:t>持续 AI 学习支持</ns1:t>
            </ns1:r>
          </ns1:p>
        </ns0:txBody>
      </ns0:sp>
      <ns0:sp>
        <ns0:nvSpPr>
          <ns0:cNvPr id="6" name="">
            <ns1:extLst>
              <ns1:ext uri="{FF2B5EF4-FFF2-40B4-BE49-F238E27FC236}">
                <ns2:creationId id="{B403B2DD-E323-4771-BF1B-EB4D5BA50C33}"/>
              </ns1:ext>
            </ns1:extLst>
          </ns0:cNvPr>
          <ns0:cNvSpPr>
            <ns1:spLocks noGrp="1"/>
          </ns0:cNvSpPr>
          <ns0:nvPr/>
        </ns0:nvSpPr>
        <ns0:spPr>
          <ns1:xfrm>
            <ns1:off x="571500" y="4810125"/>
            <ns1:ext cx="10668000" cy="676275"/>
          </ns1:xfrm>
          <ns1:prstGeom prst="rect">
            <ns1:avLst/>
          </ns1:prstGeom>
          <ns1:noFill/>
          <ns1:ln w="0">
            <ns1:noFill/>
          </ns1:ln>
        </ns0:spPr>
        <ns0:txBody>
          <ns1:bodyPr wrap="square" lIns="0" tIns="0" rIns="0" bIns="0" anchor="t">
            <ns1:noAutofit/>
          </ns1:bodyPr>
          <ns1:lstStyle>
            <ns1:defPPr algn="l">
              <ns1:defRPr sz="2700" b="0">
                <ns1:solidFill>
                  <ns1:srgbClr val="997B46"/>
                </ns1:solidFill>
                <ns1:latin typeface="Arial"/>
                <ns1:ea typeface="Arial Unicode MS"/>
                <ns1:cs typeface="Arial"/>
              </ns1:defRPr>
            </ns1:defPPr>
          </ns1:lstStyle>
          <ns1:p>
            <ns1:pPr algn="l">
              <ns1:lnSpc>
                <ns1:spcPct val="108000"/>
              </ns1:lnSpc>
              <ns1:buNone/>
              <ns1:defRPr sz="2700" b="0">
                <ns1:solidFill>
                  <ns1:srgbClr val="997B46"/>
                </ns1:solidFill>
                <ns1:latin typeface="Arial"/>
                <ns1:ea typeface="Arial Unicode MS"/>
                <ns1:cs typeface="Arial"/>
              </ns1:defRPr>
            </ns1:pPr>
            <ns1:r>
              <ns1:rPr sz="2700" b="0">
                <ns1:solidFill>
                  <ns1:srgbClr val="997B46"/>
                </ns1:solidFill>
                <ns1:latin typeface="Arial"/>
                <ns1:ea typeface="Arial Unicode MS"/>
                <ns1:cs typeface="Arial"/>
              </ns1:rPr>
              <ns1:t>以里程碑为依据的融资讨论</ns1:t>
            </ns1:r>
          </ns1:p>
        </ns0:txBody>
      </ns0:sp>
    </ns0:spTree>
    <ns0:extLst>
      <ns0:ext uri="{BB962C8B-B14F-4D97-AF65-F5344CB8AC3E}">
        <ns3:creationId val="836330081"/>
      </ns0:ext>
    </ns0:extLst>
  </ns0:cSld>
</ns0:sld>
</file>

<file path=ppt/slides/slide2.xml><?xml version="1.0" encoding="utf-8"?>
<ns0:sld xmlns:ns0="http://schemas.openxmlformats.org/presentationml/2006/main" xmlns:ns1="http://schemas.openxmlformats.org/drawingml/2006/main" xmlns:ns2="http://schemas.microsoft.com/office/drawing/2014/main" xmlns:ns3="http://schemas.microsoft.com/office/powerpoint/2010/main">
  <ns0:cSld>
    <ns0:bg>
      <ns0:bgPr>
        <ns1:solidFill>
          <ns1:srgbClr val="FAF8F3"/>
        </ns1:solidFill>
      </ns0:bgPr>
    </ns0:bg>
    <ns0:spTree>
      <ns0:nvGrpSpPr>
        <ns0:cNvPr id="1" name=""/>
        <ns0:cNvGrpSpPr/>
        <ns0:nvPr/>
      </ns0:nvGrpSpPr>
      <ns0:grpSpPr>
        <ns1:xfrm/>
      </ns0:grpSpPr>
      <ns0:sp>
        <ns0:nvSpPr>
          <ns0:cNvPr id="11" name="">
            <ns1:extLst>
              <ns1:ext uri="{FF2B5EF4-FFF2-40B4-BE49-F238E27FC236}">
                <ns2:creationId id="{A62F0E64-14A1-4C11-9677-1B0C11D7167A}"/>
              </ns1:ext>
            </ns1:extLst>
          </ns0:cNvPr>
          <ns0:cNvSpPr>
            <ns1:spLocks noGrp="1"/>
          </ns0:cNvSpPr>
          <ns0:nvPr/>
        </ns0:nvSpPr>
        <ns0:spPr>
          <ns1:xfrm>
            <ns1:off x="571500" y="247650"/>
            <ns1:ext cx="6667500" cy="314325"/>
          </ns1:xfrm>
          <ns1:prstGeom prst="rect">
            <ns1:avLst/>
          </ns1:prstGeom>
          <ns1:noFill/>
          <ns1:ln w="0">
            <ns1:noFill/>
          </ns1:ln>
        </ns0:spPr>
        <ns0:txBody>
          <ns1:bodyPr wrap="square" lIns="0" tIns="0" rIns="0" bIns="0" anchor="t">
            <ns1:noAutofit/>
          </ns1:bodyPr>
          <ns1:lstStyle>
            <ns1:defPPr algn="l">
              <ns1:defRPr sz="1800" b="1">
                <ns1:solidFill>
                  <ns1:srgbClr val="997B46"/>
                </ns1:solidFill>
                <ns1:latin typeface="Arial"/>
                <ns1:ea typeface="Arial Unicode MS"/>
                <ns1:cs typeface="Arial"/>
              </ns1:defRPr>
            </ns1:defPPr>
          </ns1:lstStyle>
          <ns1:p>
            <ns1:pPr algn="l">
              <ns1:lnSpc>
                <ns1:spcPct val="108000"/>
              </ns1:lnSpc>
              <ns1:buNone/>
              <ns1:defRPr sz="1800" b="1">
                <ns1:solidFill>
                  <ns1:srgbClr val="997B46"/>
                </ns1:solidFill>
                <ns1:latin typeface="Arial"/>
                <ns1:ea typeface="Arial Unicode MS"/>
                <ns1:cs typeface="Arial"/>
              </ns1:defRPr>
            </ns1:pPr>
            <ns1:r>
              <ns1:rPr sz="1800" b="1">
                <ns1:solidFill>
                  <ns1:srgbClr val="997B46"/>
                </ns1:solidFill>
                <ns1:latin typeface="Arial"/>
                <ns1:ea typeface="Arial Unicode MS"/>
                <ns1:cs typeface="Arial"/>
              </ns1:rPr>
              <ns1:t>SmartSAT</ns1:t>
            </ns1:r>
          </ns1:p>
        </ns0:txBody>
      </ns0:sp>
      <ns0:sp>
        <ns0:nvSpPr>
          <ns0:cNvPr id="2" name="">
            <ns1:extLst>
              <ns1:ext uri="{FF2B5EF4-FFF2-40B4-BE49-F238E27FC236}">
                <ns2:creationId id="{64C66545-563E-4461-9E3F-8B937D463364}"/>
              </ns1:ext>
            </ns1:extLst>
          </ns0:cNvPr>
          <ns0:cNvSpPr>
            <ns1:spLocks noGrp="1"/>
          </ns0:cNvSpPr>
          <ns0:nvPr/>
        </ns0:nvSpPr>
        <ns0:spPr>
          <ns1:xfrm>
            <ns1:off x="571500" y="733425"/>
            <ns1:ext cx="11010900" cy="781050"/>
          </ns1:xfrm>
          <ns1:prstGeom prst="rect">
            <ns1:avLst/>
          </ns1:prstGeom>
          <ns1:noFill/>
          <ns1:ln w="0">
            <ns1:noFill/>
          </ns1:ln>
        </ns0:spPr>
        <ns0:txBody>
          <ns1:bodyPr wrap="square" lIns="0" tIns="0" rIns="0" bIns="0" anchor="t">
            <ns1:noAutofit/>
          </ns1:bodyPr>
          <ns1:lstStyle>
            <ns1:defPPr algn="l">
              <ns1:defRPr sz="3375" b="1">
                <ns1:solidFill>
                  <ns1:srgbClr val="132B40"/>
                </ns1:solidFill>
                <ns1:latin typeface="Arial"/>
                <ns1:ea typeface="Arial Unicode MS"/>
                <ns1:cs typeface="Arial"/>
              </ns1:defRPr>
            </ns1:defPPr>
          </ns1:lstStyle>
          <ns1:p>
            <ns1:pPr algn="l">
              <ns1:lnSpc>
                <ns1:spcPct val="108000"/>
              </ns1:lnSpc>
              <ns1:buNone/>
              <ns1:defRPr sz="3375" b="1">
                <ns1:solidFill>
                  <ns1:srgbClr val="132B40"/>
                </ns1:solidFill>
                <ns1:latin typeface="Arial"/>
                <ns1:ea typeface="Arial Unicode MS"/>
                <ns1:cs typeface="Arial"/>
              </ns1:defRPr>
            </ns1:pPr>
            <ns1:r>
              <ns1:rPr sz="3375" b="1">
                <ns1:solidFill>
                  <ns1:srgbClr val="132B40"/>
                </ns1:solidFill>
                <ns1:latin typeface="Arial"/>
                <ns1:ea typeface="Arial Unicode MS"/>
                <ns1:cs typeface="Arial"/>
              </ns1:rPr>
              <ns1:t>学习者面临的问题</ns1:t>
            </ns1:r>
          </ns1:p>
        </ns0:txBody>
      </ns0:sp>
      <ns0:sp>
        <ns0:nvSpPr>
          <ns0:cNvPr id="3" name="">
            <ns1:extLst>
              <ns1:ext uri="{FF2B5EF4-FFF2-40B4-BE49-F238E27FC236}">
                <ns2:creationId id="{B0FFCD76-E8B1-4356-BFAE-55E7826A5577}"/>
              </ns1:ext>
            </ns1:extLst>
          </ns0:cNvPr>
          <ns0:cNvSpPr>
            <ns1:spLocks noGrp="1"/>
          </ns0:cNvSpPr>
          <ns0:nvPr/>
        </ns0:nvSpPr>
        <ns0:spPr>
          <ns1:xfrm>
            <ns1:off x="571500" y="6334125"/>
            <ns1:ext cx="10477500" cy="295275"/>
          </ns1:xfrm>
          <ns1:prstGeom prst="rect">
            <ns1:avLst/>
          </ns1:prstGeom>
          <ns1:noFill/>
          <ns1:ln w="0">
            <ns1:noFill/>
          </ns1:ln>
        </ns0:spPr>
        <ns0:txBody>
          <ns1:bodyPr wrap="square" lIns="0" tIns="0" rIns="0" bIns="0" anchor="t">
            <ns1:noAutofit/>
          </ns1:bodyPr>
          <ns1:lstStyle>
            <ns1:defPPr algn="l">
              <ns1:defRPr sz="1200" b="0">
                <ns1:solidFill>
                  <ns1:srgbClr val="53616A"/>
                </ns1:solidFill>
                <ns1:latin typeface="Arial"/>
                <ns1:ea typeface="Arial Unicode MS"/>
                <ns1:cs typeface="Arial"/>
              </ns1:defRPr>
            </ns1:defPPr>
          </ns1:lstStyle>
          <ns1:p>
            <ns1:pPr algn="l">
              <ns1:lnSpc>
                <ns1:spcPct val="108000"/>
              </ns1:lnSpc>
              <ns1:buNone/>
              <ns1:defRPr sz="1200" b="0">
                <ns1:solidFill>
                  <ns1:srgbClr val="53616A"/>
                </ns1:solidFill>
                <ns1:latin typeface="Arial"/>
                <ns1:ea typeface="Arial Unicode MS"/>
                <ns1:cs typeface="Arial"/>
              </ns1:defRPr>
            </ns1:pPr>
            <ns1:r>
              <ns1:rPr sz="1200" b="0">
                <ns1:solidFill>
                  <ns1:srgbClr val="53616A"/>
                </ns1:solidFill>
                <ns1:latin typeface="Arial"/>
                <ns1:ea typeface="Arial Unicode MS"/>
                <ns1:cs typeface="Arial"/>
              </ns1:rPr>
              <ns1:t>问题假设，将通过首批十次访谈验证。</ns1:t>
            </ns1:r>
          </ns1:p>
        </ns0:txBody>
      </ns0:sp>
      <ns0:sp>
        <ns0:nvSpPr>
          <ns0:cNvPr id="4" name="">
            <ns1:extLst>
              <ns1:ext uri="{FF2B5EF4-FFF2-40B4-BE49-F238E27FC236}">
                <ns2:creationId id="{E7D9A763-E0EC-4C49-98B8-9CE0E1B92A22}"/>
              </ns1:ext>
            </ns1:extLst>
          </ns0:cNvPr>
          <ns0:cNvSpPr>
            <ns1:spLocks noGrp="1"/>
          </ns0:cNvSpPr>
          <ns0:nvPr/>
        </ns0:nvSpPr>
        <ns0:spPr>
          <ns1:xfrm>
            <ns1:off x="11144250" y="6334125"/>
            <ns1:ext cx="476250" cy="285750"/>
          </ns1:xfrm>
          <ns1:prstGeom prst="rect">
            <ns1:avLst/>
          </ns1:prstGeom>
          <ns1:noFill/>
          <ns1:ln w="0">
            <ns1:noFill/>
          </ns1:ln>
        </ns0:spPr>
        <ns0:txBody>
          <ns1:bodyPr wrap="square" lIns="0" tIns="0" rIns="0" bIns="0" anchor="t">
            <ns1:noAutofit/>
          </ns1:bodyPr>
          <ns1:lstStyle>
            <ns1:defPPr algn="r">
              <ns1:defRPr sz="1275" b="0">
                <ns1:solidFill>
                  <ns1:srgbClr val="997B46"/>
                </ns1:solidFill>
                <ns1:latin typeface="Arial"/>
                <ns1:ea typeface="Arial Unicode MS"/>
                <ns1:cs typeface="Arial"/>
              </ns1:defRPr>
            </ns1:defPPr>
          </ns1:lstStyle>
          <ns1:p>
            <ns1:pPr algn="r">
              <ns1:lnSpc>
                <ns1:spcPct val="108000"/>
              </ns1:lnSpc>
              <ns1:buNone/>
              <ns1:defRPr sz="1275" b="0">
                <ns1:solidFill>
                  <ns1:srgbClr val="997B46"/>
                </ns1:solidFill>
                <ns1:latin typeface="Arial"/>
                <ns1:ea typeface="Arial Unicode MS"/>
                <ns1:cs typeface="Arial"/>
              </ns1:defRPr>
            </ns1:pPr>
            <ns1:r>
              <ns1:rPr sz="1275" b="0">
                <ns1:solidFill>
                  <ns1:srgbClr val="997B46"/>
                </ns1:solidFill>
                <ns1:latin typeface="Arial"/>
                <ns1:ea typeface="Arial Unicode MS"/>
                <ns1:cs typeface="Arial"/>
              </ns1:rPr>
              <ns1:t>02</ns1:t>
            </ns1:r>
          </ns1:p>
        </ns0:txBody>
      </ns0:sp>
      <ns0:sp>
        <ns0:nvSpPr>
          <ns0:cNvPr id="5" name="">
            <ns1:extLst>
              <ns1:ext uri="{FF2B5EF4-FFF2-40B4-BE49-F238E27FC236}">
                <ns2:creationId id="{6D63A292-33CF-41F2-8848-2A3AC8BDF4C0}"/>
              </ns1:ext>
            </ns1:extLst>
          </ns0:cNvPr>
          <ns0:cNvSpPr>
            <ns1:spLocks noGrp="1"/>
          </ns0:cNvSpPr>
          <ns0:nvPr/>
        </ns0:nvSpPr>
        <ns0:spPr>
          <ns1:xfrm>
            <ns1:off x="571500" y="1743075"/>
            <ns1:ext cx="3714750" cy="666750"/>
          </ns1:xfrm>
          <ns1:prstGeom prst="rect">
            <ns1:avLst/>
          </ns1:prstGeom>
          <ns1:noFill/>
          <ns1:ln w="0">
            <ns1:noFill/>
          </ns1:ln>
        </ns0:spPr>
        <ns0:txBody>
          <ns1:bodyPr wrap="square" lIns="0" tIns="0" rIns="0" bIns="0" anchor="t">
            <ns1:noAutofit/>
          </ns1:bodyPr>
          <ns1:lstStyle>
            <ns1:defPPr algn="l">
              <ns1:defRPr sz="2475" b="1">
                <ns1:solidFill>
                  <ns1:srgbClr val="997B46"/>
                </ns1:solidFill>
                <ns1:latin typeface="Arial"/>
                <ns1:ea typeface="Arial Unicode MS"/>
                <ns1:cs typeface="Arial"/>
              </ns1:defRPr>
            </ns1:defPPr>
          </ns1:lstStyle>
          <ns1:p>
            <ns1:pPr algn="l">
              <ns1:lnSpc>
                <ns1:spcPct val="108000"/>
              </ns1:lnSpc>
              <ns1:buNone/>
              <ns1:defRPr sz="2475" b="1">
                <ns1:solidFill>
                  <ns1:srgbClr val="997B46"/>
                </ns1:solidFill>
                <ns1:latin typeface="Arial"/>
                <ns1:ea typeface="Arial Unicode MS"/>
                <ns1:cs typeface="Arial"/>
              </ns1:defRPr>
            </ns1:pPr>
            <ns1:r>
              <ns1:rPr sz="2475" b="1">
                <ns1:solidFill>
                  <ns1:srgbClr val="997B46"/>
                </ns1:solidFill>
                <ns1:latin typeface="Arial"/>
                <ns1:ea typeface="Arial Unicode MS"/>
                <ns1:cs typeface="Arial"/>
              </ns1:rPr>
              <ns1:t>答错之后</ns1:t>
            </ns1:r>
          </ns1:p>
        </ns0:txBody>
      </ns0:sp>
      <ns0:sp>
        <ns0:nvSpPr>
          <ns0:cNvPr id="6" name="">
            <ns1:extLst>
              <ns1:ext uri="{FF2B5EF4-FFF2-40B4-BE49-F238E27FC236}">
                <ns2:creationId id="{9233139C-E7FF-4F27-B648-8BF97792FF62}"/>
              </ns1:ext>
            </ns1:extLst>
          </ns0:cNvPr>
          <ns0:cNvSpPr>
            <ns1:spLocks noGrp="1"/>
          </ns0:cNvSpPr>
          <ns0:nvPr/>
        </ns0:nvSpPr>
        <ns0:spPr>
          <ns1:xfrm>
            <ns1:off x="4619625" y="1743075"/>
            <ns1:ext cx="7000875" cy="857250"/>
          </ns1:xfrm>
          <ns1:prstGeom prst="rect">
            <ns1:avLst/>
          </ns1:prstGeom>
          <ns1:noFill/>
          <ns1:ln w="0">
            <ns1:noFill/>
          </ns1:ln>
        </ns0:spPr>
        <ns0:txBody>
          <ns1:bodyPr wrap="square" lIns="0" tIns="0" rIns="0" bIns="0" anchor="t">
            <ns1:noAutofit/>
          </ns1:bodyPr>
          <ns1:lstStyle>
            <ns1:defPPr algn="l">
              <ns1:defRPr sz="2325" b="0">
                <ns1:solidFill>
                  <ns1:srgbClr val="132B40"/>
                </ns1:solidFill>
                <ns1:latin typeface="Arial"/>
                <ns1:ea typeface="Arial Unicode MS"/>
                <ns1:cs typeface="Arial"/>
              </ns1:defRPr>
            </ns1:defPPr>
          </ns1:lstStyle>
          <ns1:p>
            <ns1:pPr algn="l">
              <ns1:lnSpc>
                <ns1:spcPct val="108000"/>
              </ns1:lnSpc>
              <ns1:buNone/>
              <ns1:defRPr sz="2325" b="0">
                <ns1:solidFill>
                  <ns1:srgbClr val="132B40"/>
                </ns1:solidFill>
                <ns1:latin typeface="Arial"/>
                <ns1:ea typeface="Arial Unicode MS"/>
                <ns1:cs typeface="Arial"/>
              </ns1:defRPr>
            </ns1:pPr>
            <ns1:r>
              <ns1:rPr sz="2325" b="0">
                <ns1:solidFill>
                  <ns1:srgbClr val="132B40"/>
                </ns1:solidFill>
                <ns1:latin typeface="Arial"/>
                <ns1:ea typeface="Arial Unicode MS"/>
                <ns1:cs typeface="Arial"/>
              </ns1:rPr>
              <ns1:t>学生需要理解错误，并找到有帮助的下一道练习</ns1:t>
            </ns1:r>
          </ns1:p>
        </ns0:txBody>
      </ns0:sp>
      <ns0:sp>
        <ns0:nvSpPr>
          <ns0:cNvPr id="7" name="">
            <ns1:extLst>
              <ns1:ext uri="{FF2B5EF4-FFF2-40B4-BE49-F238E27FC236}">
                <ns2:creationId id="{44316226-62D4-41A8-8078-42F9E9E0E711}"/>
              </ns1:ext>
            </ns1:extLst>
          </ns0:cNvPr>
          <ns0:cNvSpPr>
            <ns1:spLocks noGrp="1"/>
          </ns0:cNvSpPr>
          <ns0:nvPr/>
        </ns0:nvSpPr>
        <ns0:spPr>
          <ns1:xfrm>
            <ns1:off x="571500" y="3152775"/>
            <ns1:ext cx="3714750" cy="666750"/>
          </ns1:xfrm>
          <ns1:prstGeom prst="rect">
            <ns1:avLst/>
          </ns1:prstGeom>
          <ns1:noFill/>
          <ns1:ln w="0">
            <ns1:noFill/>
          </ns1:ln>
        </ns0:spPr>
        <ns0:txBody>
          <ns1:bodyPr wrap="square" lIns="0" tIns="0" rIns="0" bIns="0" anchor="t">
            <ns1:noAutofit/>
          </ns1:bodyPr>
          <ns1:lstStyle>
            <ns1:defPPr algn="l">
              <ns1:defRPr sz="2475" b="1">
                <ns1:solidFill>
                  <ns1:srgbClr val="997B46"/>
                </ns1:solidFill>
                <ns1:latin typeface="Arial"/>
                <ns1:ea typeface="Arial Unicode MS"/>
                <ns1:cs typeface="Arial"/>
              </ns1:defRPr>
            </ns1:defPPr>
          </ns1:lstStyle>
          <ns1:p>
            <ns1:pPr algn="l">
              <ns1:lnSpc>
                <ns1:spcPct val="108000"/>
              </ns1:lnSpc>
              <ns1:buNone/>
              <ns1:defRPr sz="2475" b="1">
                <ns1:solidFill>
                  <ns1:srgbClr val="997B46"/>
                </ns1:solidFill>
                <ns1:latin typeface="Arial"/>
                <ns1:ea typeface="Arial Unicode MS"/>
                <ns1:cs typeface="Arial"/>
              </ns1:defRPr>
            </ns1:pPr>
            <ns1:r>
              <ns1:rPr sz="2475" b="1">
                <ns1:solidFill>
                  <ns1:srgbClr val="997B46"/>
                </ns1:solidFill>
                <ns1:latin typeface="Arial"/>
                <ns1:ea typeface="Arial Unicode MS"/>
                <ns1:cs typeface="Arial"/>
              </ns1:rPr>
              <ns1:t>辅导间隙</ns1:t>
            </ns1:r>
          </ns1:p>
        </ns0:txBody>
      </ns0:sp>
      <ns0:sp>
        <ns0:nvSpPr>
          <ns0:cNvPr id="8" name="">
            <ns1:extLst>
              <ns1:ext uri="{FF2B5EF4-FFF2-40B4-BE49-F238E27FC236}">
                <ns2:creationId id="{1FBE43D6-A917-4A98-AA12-940C3A5DF3B6}"/>
              </ns1:ext>
            </ns1:extLst>
          </ns0:cNvPr>
          <ns0:cNvSpPr>
            <ns1:spLocks noGrp="1"/>
          </ns0:cNvSpPr>
          <ns0:nvPr/>
        </ns0:nvSpPr>
        <ns0:spPr>
          <ns1:xfrm>
            <ns1:off x="4619625" y="3152775"/>
            <ns1:ext cx="7000875" cy="857250"/>
          </ns1:xfrm>
          <ns1:prstGeom prst="rect">
            <ns1:avLst/>
          </ns1:prstGeom>
          <ns1:noFill/>
          <ns1:ln w="0">
            <ns1:noFill/>
          </ns1:ln>
        </ns0:spPr>
        <ns0:txBody>
          <ns1:bodyPr wrap="square" lIns="0" tIns="0" rIns="0" bIns="0" anchor="t">
            <ns1:noAutofit/>
          </ns1:bodyPr>
          <ns1:lstStyle>
            <ns1:defPPr algn="l">
              <ns1:defRPr sz="2325" b="0">
                <ns1:solidFill>
                  <ns1:srgbClr val="132B40"/>
                </ns1:solidFill>
                <ns1:latin typeface="Arial"/>
                <ns1:ea typeface="Arial Unicode MS"/>
                <ns1:cs typeface="Arial"/>
              </ns1:defRPr>
            </ns1:defPPr>
          </ns1:lstStyle>
          <ns1:p>
            <ns1:pPr algn="l">
              <ns1:lnSpc>
                <ns1:spcPct val="108000"/>
              </ns1:lnSpc>
              <ns1:buNone/>
              <ns1:defRPr sz="2325" b="0">
                <ns1:solidFill>
                  <ns1:srgbClr val="132B40"/>
                </ns1:solidFill>
                <ns1:latin typeface="Arial"/>
                <ns1:ea typeface="Arial Unicode MS"/>
                <ns1:cs typeface="Arial"/>
              </ns1:defRPr>
            </ns1:pPr>
            <ns1:r>
              <ns1:rPr sz="2325" b="0">
                <ns1:solidFill>
                  <ns1:srgbClr val="132B40"/>
                </ns1:solidFill>
                <ns1:latin typeface="Arial"/>
                <ns1:ea typeface="Arial Unicode MS"/>
                <ns1:cs typeface="Arial"/>
              </ns1:rPr>
              <ns1:t>家庭需要便利的学习支持与清晰可见的学习过程</ns1:t>
            </ns1:r>
          </ns1:p>
        </ns0:txBody>
      </ns0:sp>
      <ns0:sp>
        <ns0:nvSpPr>
          <ns0:cNvPr id="9" name="">
            <ns1:extLst>
              <ns1:ext uri="{FF2B5EF4-FFF2-40B4-BE49-F238E27FC236}">
                <ns2:creationId id="{7AC2704B-DDE0-442E-B8F7-64361DA56686}"/>
              </ns1:ext>
            </ns1:extLst>
          </ns0:cNvPr>
          <ns0:cNvSpPr>
            <ns1:spLocks noGrp="1"/>
          </ns0:cNvSpPr>
          <ns0:nvPr/>
        </ns0:nvSpPr>
        <ns0:spPr>
          <ns1:xfrm>
            <ns1:off x="571500" y="4562475"/>
            <ns1:ext cx="3714750" cy="666750"/>
          </ns1:xfrm>
          <ns1:prstGeom prst="rect">
            <ns1:avLst/>
          </ns1:prstGeom>
          <ns1:noFill/>
          <ns1:ln w="0">
            <ns1:noFill/>
          </ns1:ln>
        </ns0:spPr>
        <ns0:txBody>
          <ns1:bodyPr wrap="square" lIns="0" tIns="0" rIns="0" bIns="0" anchor="t">
            <ns1:noAutofit/>
          </ns1:bodyPr>
          <ns1:lstStyle>
            <ns1:defPPr algn="l">
              <ns1:defRPr sz="2475" b="1">
                <ns1:solidFill>
                  <ns1:srgbClr val="997B46"/>
                </ns1:solidFill>
                <ns1:latin typeface="Arial"/>
                <ns1:ea typeface="Arial Unicode MS"/>
                <ns1:cs typeface="Arial"/>
              </ns1:defRPr>
            </ns1:defPPr>
          </ns1:lstStyle>
          <ns1:p>
            <ns1:pPr algn="l">
              <ns1:lnSpc>
                <ns1:spcPct val="108000"/>
              </ns1:lnSpc>
              <ns1:buNone/>
              <ns1:defRPr sz="2475" b="1">
                <ns1:solidFill>
                  <ns1:srgbClr val="997B46"/>
                </ns1:solidFill>
                <ns1:latin typeface="Arial"/>
                <ns1:ea typeface="Arial Unicode MS"/>
                <ns1:cs typeface="Arial"/>
              </ns1:defRPr>
            </ns1:pPr>
            <ns1:r>
              <ns1:rPr sz="2475" b="1">
                <ns1:solidFill>
                  <ns1:srgbClr val="997B46"/>
                </ns1:solidFill>
                <ns1:latin typeface="Arial"/>
                <ns1:ea typeface="Arial Unicode MS"/>
                <ns1:cs typeface="Arial"/>
              </ns1:rPr>
              <ns1:t>下次考试前</ns1:t>
            </ns1:r>
          </ns1:p>
        </ns0:txBody>
      </ns0:sp>
      <ns0:sp>
        <ns0:nvSpPr>
          <ns0:cNvPr id="10" name="">
            <ns1:extLst>
              <ns1:ext uri="{FF2B5EF4-FFF2-40B4-BE49-F238E27FC236}">
                <ns2:creationId id="{81A07A7B-24BF-4FA0-BA34-FD6DFD04C2F4}"/>
              </ns1:ext>
            </ns1:extLst>
          </ns0:cNvPr>
          <ns0:cNvSpPr>
            <ns1:spLocks noGrp="1"/>
          </ns0:cNvSpPr>
          <ns0:nvPr/>
        </ns0:nvSpPr>
        <ns0:spPr>
          <ns1:xfrm>
            <ns1:off x="4619625" y="4562475"/>
            <ns1:ext cx="7000875" cy="857250"/>
          </ns1:xfrm>
          <ns1:prstGeom prst="rect">
            <ns1:avLst/>
          </ns1:prstGeom>
          <ns1:noFill/>
          <ns1:ln w="0">
            <ns1:noFill/>
          </ns1:ln>
        </ns0:spPr>
        <ns0:txBody>
          <ns1:bodyPr wrap="square" lIns="0" tIns="0" rIns="0" bIns="0" anchor="t">
            <ns1:noAutofit/>
          </ns1:bodyPr>
          <ns1:lstStyle>
            <ns1:defPPr algn="l">
              <ns1:defRPr sz="2325" b="0">
                <ns1:solidFill>
                  <ns1:srgbClr val="132B40"/>
                </ns1:solidFill>
                <ns1:latin typeface="Arial"/>
                <ns1:ea typeface="Arial Unicode MS"/>
                <ns1:cs typeface="Arial"/>
              </ns1:defRPr>
            </ns1:defPPr>
          </ns1:lstStyle>
          <ns1:p>
            <ns1:pPr algn="l">
              <ns1:lnSpc>
                <ns1:spcPct val="108000"/>
              </ns1:lnSpc>
              <ns1:buNone/>
              <ns1:defRPr sz="2325" b="0">
                <ns1:solidFill>
                  <ns1:srgbClr val="132B40"/>
                </ns1:solidFill>
                <ns1:latin typeface="Arial"/>
                <ns1:ea typeface="Arial Unicode MS"/>
                <ns1:cs typeface="Arial"/>
              </ns1:defRPr>
            </ns1:pPr>
            <ns1:r>
              <ns1:rPr sz="2325" b="0">
                <ns1:solidFill>
                  <ns1:srgbClr val="132B40"/>
                </ns1:solidFill>
                <ns1:latin typeface="Arial"/>
                <ns1:ea typeface="Arial Unicode MS"/>
                <ns1:cs typeface="Arial"/>
              </ns1:rPr>
              <ns1:t>练习需要找出薄弱知识点，并安排针对性复习</ns1:t>
            </ns1:r>
          </ns1:p>
        </ns0:txBody>
      </ns0:sp>
    </ns0:spTree>
    <ns0:extLst>
      <ns0:ext uri="{BB962C8B-B14F-4D97-AF65-F5344CB8AC3E}">
        <ns3:creationId val="1928520257"/>
      </ns0:ext>
    </ns0:extLst>
  </ns0:cSld>
</ns0:sld>
</file>

<file path=ppt/slides/slide3.xml><?xml version="1.0" encoding="utf-8"?>
<ns0:sld xmlns:ns0="http://schemas.openxmlformats.org/presentationml/2006/main" xmlns:ns1="http://schemas.openxmlformats.org/drawingml/2006/main" xmlns:ns2="http://schemas.microsoft.com/office/drawing/2014/main" xmlns:ns3="http://schemas.microsoft.com/office/powerpoint/2010/main">
  <ns0:cSld>
    <ns0:bg>
      <ns0:bgPr>
        <ns1:solidFill>
          <ns1:srgbClr val="FAF8F3"/>
        </ns1:solidFill>
      </ns0:bgPr>
    </ns0:bg>
    <ns0:spTree>
      <ns0:nvGrpSpPr>
        <ns0:cNvPr id="1" name=""/>
        <ns0:cNvGrpSpPr/>
        <ns0:nvPr/>
      </ns0:nvGrpSpPr>
      <ns0:grpSpPr>
        <ns1:xfrm/>
      </ns0:grpSpPr>
      <ns0:sp>
        <ns0:nvSpPr>
          <ns0:cNvPr id="6" name="">
            <ns1:extLst>
              <ns1:ext uri="{FF2B5EF4-FFF2-40B4-BE49-F238E27FC236}">
                <ns2:creationId id="{A19CA975-1E9B-47EF-B10D-92C95E495BDB}"/>
              </ns1:ext>
            </ns1:extLst>
          </ns0:cNvPr>
          <ns0:cNvSpPr>
            <ns1:spLocks noGrp="1"/>
          </ns0:cNvSpPr>
          <ns0:nvPr/>
        </ns0:nvSpPr>
        <ns0:spPr>
          <ns1:xfrm>
            <ns1:off x="571500" y="247650"/>
            <ns1:ext cx="6667500" cy="314325"/>
          </ns1:xfrm>
          <ns1:prstGeom prst="rect">
            <ns1:avLst/>
          </ns1:prstGeom>
          <ns1:noFill/>
          <ns1:ln w="0">
            <ns1:noFill/>
          </ns1:ln>
        </ns0:spPr>
        <ns0:txBody>
          <ns1:bodyPr wrap="square" lIns="0" tIns="0" rIns="0" bIns="0" anchor="t">
            <ns1:noAutofit/>
          </ns1:bodyPr>
          <ns1:lstStyle>
            <ns1:defPPr algn="l">
              <ns1:defRPr sz="1800" b="1">
                <ns1:solidFill>
                  <ns1:srgbClr val="997B46"/>
                </ns1:solidFill>
                <ns1:latin typeface="Arial"/>
                <ns1:ea typeface="Arial Unicode MS"/>
                <ns1:cs typeface="Arial"/>
              </ns1:defRPr>
            </ns1:defPPr>
          </ns1:lstStyle>
          <ns1:p>
            <ns1:pPr algn="l">
              <ns1:lnSpc>
                <ns1:spcPct val="108000"/>
              </ns1:lnSpc>
              <ns1:buNone/>
              <ns1:defRPr sz="1800" b="1">
                <ns1:solidFill>
                  <ns1:srgbClr val="997B46"/>
                </ns1:solidFill>
                <ns1:latin typeface="Arial"/>
                <ns1:ea typeface="Arial Unicode MS"/>
                <ns1:cs typeface="Arial"/>
              </ns1:defRPr>
            </ns1:pPr>
            <ns1:r>
              <ns1:rPr sz="1800" b="1">
                <ns1:solidFill>
                  <ns1:srgbClr val="997B46"/>
                </ns1:solidFill>
                <ns1:latin typeface="Arial"/>
                <ns1:ea typeface="Arial Unicode MS"/>
                <ns1:cs typeface="Arial"/>
              </ns1:rPr>
              <ns1:t>SmartSAT</ns1:t>
            </ns1:r>
          </ns1:p>
        </ns0:txBody>
      </ns0:sp>
      <ns0:sp>
        <ns0:nvSpPr>
          <ns0:cNvPr id="2" name="">
            <ns1:extLst>
              <ns1:ext uri="{FF2B5EF4-FFF2-40B4-BE49-F238E27FC236}">
                <ns2:creationId id="{6D66A021-BDE9-4EFE-9B73-13A02F5DA5F8}"/>
              </ns1:ext>
            </ns1:extLst>
          </ns0:cNvPr>
          <ns0:cNvSpPr>
            <ns1:spLocks noGrp="1"/>
          </ns0:cNvSpPr>
          <ns0:nvPr/>
        </ns0:nvSpPr>
        <ns0:spPr>
          <ns1:xfrm>
            <ns1:off x="571500" y="733425"/>
            <ns1:ext cx="11010900" cy="781050"/>
          </ns1:xfrm>
          <ns1:prstGeom prst="rect">
            <ns1:avLst/>
          </ns1:prstGeom>
          <ns1:noFill/>
          <ns1:ln w="0">
            <ns1:noFill/>
          </ns1:ln>
        </ns0:spPr>
        <ns0:txBody>
          <ns1:bodyPr wrap="square" lIns="0" tIns="0" rIns="0" bIns="0" anchor="t">
            <ns1:noAutofit/>
          </ns1:bodyPr>
          <ns1:lstStyle>
            <ns1:defPPr algn="l">
              <ns1:defRPr sz="3375" b="1">
                <ns1:solidFill>
                  <ns1:srgbClr val="132B40"/>
                </ns1:solidFill>
                <ns1:latin typeface="Arial"/>
                <ns1:ea typeface="Arial Unicode MS"/>
                <ns1:cs typeface="Arial"/>
              </ns1:defRPr>
            </ns1:defPPr>
          </ns1:lstStyle>
          <ns1:p>
            <ns1:pPr algn="l">
              <ns1:lnSpc>
                <ns1:spcPct val="108000"/>
              </ns1:lnSpc>
              <ns1:buNone/>
              <ns1:defRPr sz="3375" b="1">
                <ns1:solidFill>
                  <ns1:srgbClr val="132B40"/>
                </ns1:solidFill>
                <ns1:latin typeface="Arial"/>
                <ns1:ea typeface="Arial Unicode MS"/>
                <ns1:cs typeface="Arial"/>
              </ns1:defRPr>
            </ns1:pPr>
            <ns1:r>
              <ns1:rPr sz="3375" b="1">
                <ns1:solidFill>
                  <ns1:srgbClr val="132B40"/>
                </ns1:solidFill>
                <ns1:latin typeface="Arial"/>
                <ns1:ea typeface="Arial Unicode MS"/>
                <ns1:cs typeface="Arial"/>
              </ns1:rPr>
              <ns1:t>产品学习闭环</ns1:t>
            </ns1:r>
          </ns1:p>
        </ns0:txBody>
      </ns0:sp>
      <ns0:sp>
        <ns0:nvSpPr>
          <ns0:cNvPr id="3" name="">
            <ns1:extLst>
              <ns1:ext uri="{FF2B5EF4-FFF2-40B4-BE49-F238E27FC236}">
                <ns2:creationId id="{775D910B-5440-45A7-BCE6-1B8B354A3B56}"/>
              </ns1:ext>
            </ns1:extLst>
          </ns0:cNvPr>
          <ns0:cNvSpPr>
            <ns1:spLocks noGrp="1"/>
          </ns0:cNvSpPr>
          <ns0:nvPr/>
        </ns0:nvSpPr>
        <ns0:spPr>
          <ns1:xfrm>
            <ns1:off x="571500" y="6334125"/>
            <ns1:ext cx="10477500" cy="295275"/>
          </ns1:xfrm>
          <ns1:prstGeom prst="rect">
            <ns1:avLst/>
          </ns1:prstGeom>
          <ns1:noFill/>
          <ns1:ln w="0">
            <ns1:noFill/>
          </ns1:ln>
        </ns0:spPr>
        <ns0:txBody>
          <ns1:bodyPr wrap="square" lIns="0" tIns="0" rIns="0" bIns="0" anchor="t">
            <ns1:noAutofit/>
          </ns1:bodyPr>
          <ns1:lstStyle>
            <ns1:defPPr algn="l">
              <ns1:defRPr sz="1200" b="0">
                <ns1:solidFill>
                  <ns1:srgbClr val="53616A"/>
                </ns1:solidFill>
                <ns1:latin typeface="Arial"/>
                <ns1:ea typeface="Arial Unicode MS"/>
                <ns1:cs typeface="Arial"/>
              </ns1:defRPr>
            </ns1:defPPr>
          </ns1:lstStyle>
          <ns1:p>
            <ns1:pPr algn="l">
              <ns1:lnSpc>
                <ns1:spcPct val="108000"/>
              </ns1:lnSpc>
              <ns1:buNone/>
              <ns1:defRPr sz="1200" b="0">
                <ns1:solidFill>
                  <ns1:srgbClr val="53616A"/>
                </ns1:solidFill>
                <ns1:latin typeface="Arial"/>
                <ns1:ea typeface="Arial Unicode MS"/>
                <ns1:cs typeface="Arial"/>
              </ns1:defRPr>
            </ns1:pPr>
            <ns1:r>
              <ns1:rPr sz="1200" b="0">
                <ns1:solidFill>
                  <ns1:srgbClr val="53616A"/>
                </ns1:solidFill>
                <ns1:latin typeface="Arial"/>
                <ns1:ea typeface="Arial Unicode MS"/>
                <ns1:cs typeface="Arial"/>
              </ns1:rPr>
              <ns1:t>150 分为企业设定的提分目标，实际效果因人而异。</ns1:t>
            </ns1:r>
          </ns1:p>
        </ns0:txBody>
      </ns0:sp>
      <ns0:sp>
        <ns0:nvSpPr>
          <ns0:cNvPr id="4" name="">
            <ns1:extLst>
              <ns1:ext uri="{FF2B5EF4-FFF2-40B4-BE49-F238E27FC236}">
                <ns2:creationId id="{13A955B4-A848-4756-928E-93C961B55168}"/>
              </ns1:ext>
            </ns1:extLst>
          </ns0:cNvPr>
          <ns0:cNvSpPr>
            <ns1:spLocks noGrp="1"/>
          </ns0:cNvSpPr>
          <ns0:nvPr/>
        </ns0:nvSpPr>
        <ns0:spPr>
          <ns1:xfrm>
            <ns1:off x="11144250" y="6334125"/>
            <ns1:ext cx="476250" cy="285750"/>
          </ns1:xfrm>
          <ns1:prstGeom prst="rect">
            <ns1:avLst/>
          </ns1:prstGeom>
          <ns1:noFill/>
          <ns1:ln w="0">
            <ns1:noFill/>
          </ns1:ln>
        </ns0:spPr>
        <ns0:txBody>
          <ns1:bodyPr wrap="square" lIns="0" tIns="0" rIns="0" bIns="0" anchor="t">
            <ns1:noAutofit/>
          </ns1:bodyPr>
          <ns1:lstStyle>
            <ns1:defPPr algn="r">
              <ns1:defRPr sz="1275" b="0">
                <ns1:solidFill>
                  <ns1:srgbClr val="997B46"/>
                </ns1:solidFill>
                <ns1:latin typeface="Arial"/>
                <ns1:ea typeface="Arial Unicode MS"/>
                <ns1:cs typeface="Arial"/>
              </ns1:defRPr>
            </ns1:defPPr>
          </ns1:lstStyle>
          <ns1:p>
            <ns1:pPr algn="r">
              <ns1:lnSpc>
                <ns1:spcPct val="108000"/>
              </ns1:lnSpc>
              <ns1:buNone/>
              <ns1:defRPr sz="1275" b="0">
                <ns1:solidFill>
                  <ns1:srgbClr val="997B46"/>
                </ns1:solidFill>
                <ns1:latin typeface="Arial"/>
                <ns1:ea typeface="Arial Unicode MS"/>
                <ns1:cs typeface="Arial"/>
              </ns1:defRPr>
            </ns1:pPr>
            <ns1:r>
              <ns1:rPr sz="1275" b="0">
                <ns1:solidFill>
                  <ns1:srgbClr val="997B46"/>
                </ns1:solidFill>
                <ns1:latin typeface="Arial"/>
                <ns1:ea typeface="Arial Unicode MS"/>
                <ns1:cs typeface="Arial"/>
              </ns1:rPr>
              <ns1:t>03</ns1:t>
            </ns1:r>
          </ns1:p>
        </ns0:txBody>
      </ns0:sp>
      <ns0:graphicFrame>
        <ns0:nvGraphicFramePr>
          <ns0:cNvPr id="5" name="">
            <ns1:extLst>
              <ns1:ext uri="{FF2B5EF4-FFF2-40B4-BE49-F238E27FC236}">
                <ns2:creationId id="{953372FA-D73A-454C-B2B2-34F98660478E}"/>
              </ns1:ext>
            </ns1:extLst>
          </ns0:cNvPr>
          <ns0:cNvGraphicFramePr/>
          <ns0:nvPr/>
        </ns0:nvGraphicFramePr>
        <ns0:xfrm>
          <ns1:off x="571500" y="1724025"/>
          <ns1:ext cx="11049000" cy="3819525"/>
        </ns0:xfrm>
        <ns1:graphic>
          <ns1:graphicData uri="http://schemas.openxmlformats.org/drawingml/2006/table">
            <ns1:tbl>
              <ns1:tblPr/>
              <ns1:tblGrid>
                <ns1:gridCol w="1714500"/>
                <ns1:gridCol w="5286375"/>
                <ns1:gridCol w="4048125"/>
              </ns1:tblGrid>
              <ns1:tr h="763905">
                <ns1:tc>
                  <ns1:txBody>
                    <ns1:bodyPr/>
                    <ns1:lstStyle/>
                    <ns1:p>
                      <ns1:r>
                        <ns1:rPr sz="1950" b="1">
                          <ns1:solidFill>
                            <ns1:srgbClr val="997B46"/>
                          </ns1:solidFill>
                          <ns1:latin typeface="Arial"/>
                          <ns1:ea typeface="Arial Unicode MS"/>
                          <ns1:cs typeface="Arial"/>
                        </ns1:rPr>
                        <ns1:t>步骤</ns1:t>
                      </ns1:r>
                    </ns1:p>
                  </ns1:txBody>
                  <ns1:tcPr marL="95250" marR="95250" marT="28575" marB="28575" anchor="ctr">
                    <ns1:lnL w="6668">
                      <ns1:solidFill>
                        <ns1:srgbClr val="D5C6A8"/>
                      </ns1:solidFill>
                      <ns1:prstDash val="solid"/>
                    </ns1:lnL>
                    <ns1:lnR w="6668">
                      <ns1:solidFill>
                        <ns1:srgbClr val="D5C6A8"/>
                      </ns1:solidFill>
                      <ns1:prstDash val="solid"/>
                    </ns1:lnR>
                    <ns1:lnT w="6668">
                      <ns1:solidFill>
                        <ns1:srgbClr val="D5C6A8"/>
                      </ns1:solidFill>
                      <ns1:prstDash val="solid"/>
                    </ns1:lnT>
                    <ns1:lnB w="6668">
                      <ns1:solidFill>
                        <ns1:srgbClr val="D5C6A8"/>
                      </ns1:solidFill>
                      <ns1:prstDash val="solid"/>
                    </ns1:lnB>
                    <ns1:solidFill>
                      <ns1:srgbClr val="F1E7D4"/>
                    </ns1:solidFill>
                  </ns1:tcPr>
                </ns1:tc>
                <ns1:tc>
                  <ns1:txBody>
                    <ns1:bodyPr/>
                    <ns1:lstStyle/>
                    <ns1:p>
                      <ns1:r>
                        <ns1:rPr sz="1950" b="1">
                          <ns1:solidFill>
                            <ns1:srgbClr val="997B46"/>
                          </ns1:solidFill>
                          <ns1:latin typeface="Arial"/>
                          <ns1:ea typeface="Arial Unicode MS"/>
                          <ns1:cs typeface="Arial"/>
                        </ns1:rPr>
                        <ns1:t>产品活动</ns1:t>
                      </ns1:r>
                    </ns1:p>
                  </ns1:txBody>
                  <ns1:tcPr marL="95250" marR="95250" marT="28575" marB="28575" anchor="ctr">
                    <ns1:lnR w="6668">
                      <ns1:solidFill>
                        <ns1:srgbClr val="D5C6A8"/>
                      </ns1:solidFill>
                      <ns1:prstDash val="solid"/>
                    </ns1:lnR>
                    <ns1:lnT w="6668">
                      <ns1:solidFill>
                        <ns1:srgbClr val="D5C6A8"/>
                      </ns1:solidFill>
                      <ns1:prstDash val="solid"/>
                    </ns1:lnT>
                    <ns1:lnB w="6668">
                      <ns1:solidFill>
                        <ns1:srgbClr val="D5C6A8"/>
                      </ns1:solidFill>
                      <ns1:prstDash val="solid"/>
                    </ns1:lnB>
                    <ns1:solidFill>
                      <ns1:srgbClr val="F1E7D4"/>
                    </ns1:solidFill>
                  </ns1:tcPr>
                </ns1:tc>
                <ns1:tc>
                  <ns1:txBody>
                    <ns1:bodyPr/>
                    <ns1:lstStyle/>
                    <ns1:p>
                      <ns1:r>
                        <ns1:rPr sz="1950" b="1">
                          <ns1:solidFill>
                            <ns1:srgbClr val="997B46"/>
                          </ns1:solidFill>
                          <ns1:latin typeface="Arial"/>
                          <ns1:ea typeface="Arial Unicode MS"/>
                          <ns1:cs typeface="Arial"/>
                        </ns1:rPr>
                        <ns1:t>学习价值</ns1:t>
                      </ns1:r>
                    </ns1:p>
                  </ns1:txBody>
                  <ns1:tcPr marL="95250" marR="95250" marT="28575" marB="28575" anchor="ctr">
                    <ns1:lnR w="6668">
                      <ns1:solidFill>
                        <ns1:srgbClr val="D5C6A8"/>
                      </ns1:solidFill>
                      <ns1:prstDash val="solid"/>
                    </ns1:lnR>
                    <ns1:lnT w="6668">
                      <ns1:solidFill>
                        <ns1:srgbClr val="D5C6A8"/>
                      </ns1:solidFill>
                      <ns1:prstDash val="solid"/>
                    </ns1:lnT>
                    <ns1:lnB w="6668">
                      <ns1:solidFill>
                        <ns1:srgbClr val="D5C6A8"/>
                      </ns1:solidFill>
                      <ns1:prstDash val="solid"/>
                    </ns1:lnB>
                    <ns1:solidFill>
                      <ns1:srgbClr val="F1E7D4"/>
                    </ns1:solidFill>
                  </ns1:tcPr>
                </ns1:tc>
              </ns1:tr>
              <ns1:tr h="763905">
                <ns1:tc>
                  <ns1:txBody>
                    <ns1:bodyPr/>
                    <ns1:lstStyle/>
                    <ns1:p>
                      <ns1:r>
                        <ns1:rPr sz="1950" b="0">
                          <ns1:solidFill>
                            <ns1:srgbClr val="132B40"/>
                          </ns1:solidFill>
                          <ns1:latin typeface="Arial"/>
                          <ns1:ea typeface="Arial Unicode MS"/>
                          <ns1:cs typeface="Arial"/>
                        </ns1:rPr>
                        <ns1:t>测评</ns1:t>
                      </ns1:r>
                    </ns1:p>
                  </ns1:txBody>
                  <ns1:tcPr marL="95250" marR="95250" marT="28575" marB="28575" anchor="ctr">
                    <ns1:lnL w="6668">
                      <ns1:solidFill>
                        <ns1:srgbClr val="D5C6A8"/>
                      </ns1:solidFill>
                      <ns1:prstDash val="solid"/>
                    </ns1:lnL>
                    <ns1:lnR w="6668">
                      <ns1:solidFill>
                        <ns1:srgbClr val="D5C6A8"/>
                      </ns1:solidFill>
                      <ns1:prstDash val="solid"/>
                    </ns1:lnR>
                    <ns1:lnB w="6668">
                      <ns1:solidFill>
                        <ns1:srgbClr val="D5C6A8"/>
                      </ns1:solidFill>
                      <ns1:prstDash val="solid"/>
                    </ns1:lnB>
                    <ns1:solidFill>
                      <ns1:srgbClr val="FAF8F3"/>
                    </ns1:solidFill>
                  </ns1:tcPr>
                </ns1:tc>
                <ns1:tc>
                  <ns1:txBody>
                    <ns1:bodyPr/>
                    <ns1:lstStyle/>
                    <ns1:p>
                      <ns1:r>
                        <ns1:rPr sz="1950" b="0">
                          <ns1:solidFill>
                            <ns1:srgbClr val="132B40"/>
                          </ns1:solidFill>
                          <ns1:latin typeface="Arial"/>
                          <ns1:ea typeface="Arial Unicode MS"/>
                          <ns1:cs typeface="Arial"/>
                        </ns1:rPr>
                        <ns1:t>Digital SAT 练习与模考</ns1:t>
                      </ns1:r>
                    </ns1:p>
                  </ns1:txBody>
                  <ns1:tcPr marL="95250" marR="95250" marT="28575" marB="28575" anchor="ctr">
                    <ns1:lnR w="6668">
                      <ns1:solidFill>
                        <ns1:srgbClr val="D5C6A8"/>
                      </ns1:solidFill>
                      <ns1:prstDash val="solid"/>
                    </ns1:lnR>
                    <ns1:lnB w="6668">
                      <ns1:solidFill>
                        <ns1:srgbClr val="D5C6A8"/>
                      </ns1:solidFill>
                      <ns1:prstDash val="solid"/>
                    </ns1:lnB>
                    <ns1:solidFill>
                      <ns1:srgbClr val="FAF8F3"/>
                    </ns1:solidFill>
                  </ns1:tcPr>
                </ns1:tc>
                <ns1:tc>
                  <ns1:txBody>
                    <ns1:bodyPr/>
                    <ns1:lstStyle/>
                    <ns1:p>
                      <ns1:r>
                        <ns1:rPr sz="1950" b="0">
                          <ns1:solidFill>
                            <ns1:srgbClr val="132B40"/>
                          </ns1:solidFill>
                          <ns1:latin typeface="Arial"/>
                          <ns1:ea typeface="Arial Unicode MS"/>
                          <ns1:cs typeface="Arial"/>
                        </ns1:rPr>
                        <ns1:t>找出需要练习的内容</ns1:t>
                      </ns1:r>
                    </ns1:p>
                  </ns1:txBody>
                  <ns1:tcPr marL="95250" marR="95250" marT="28575" marB="28575" anchor="ctr">
                    <ns1:lnR w="6668">
                      <ns1:solidFill>
                        <ns1:srgbClr val="D5C6A8"/>
                      </ns1:solidFill>
                      <ns1:prstDash val="solid"/>
                    </ns1:lnR>
                    <ns1:lnB w="6668">
                      <ns1:solidFill>
                        <ns1:srgbClr val="D5C6A8"/>
                      </ns1:solidFill>
                      <ns1:prstDash val="solid"/>
                    </ns1:lnB>
                    <ns1:solidFill>
                      <ns1:srgbClr val="FAF8F3"/>
                    </ns1:solidFill>
                  </ns1:tcPr>
                </ns1:tc>
              </ns1:tr>
              <ns1:tr h="763905">
                <ns1:tc>
                  <ns1:txBody>
                    <ns1:bodyPr/>
                    <ns1:lstStyle/>
                    <ns1:p>
                      <ns1:r>
                        <ns1:rPr sz="1950" b="0">
                          <ns1:solidFill>
                            <ns1:srgbClr val="132B40"/>
                          </ns1:solidFill>
                          <ns1:latin typeface="Arial"/>
                          <ns1:ea typeface="Arial Unicode MS"/>
                          <ns1:cs typeface="Arial"/>
                        </ns1:rPr>
                        <ns1:t>复习</ns1:t>
                      </ns1:r>
                    </ns1:p>
                  </ns1:txBody>
                  <ns1:tcPr marL="95250" marR="95250" marT="28575" marB="28575" anchor="ctr">
                    <ns1:lnL w="6668">
                      <ns1:solidFill>
                        <ns1:srgbClr val="D5C6A8"/>
                      </ns1:solidFill>
                      <ns1:prstDash val="solid"/>
                    </ns1:lnL>
                    <ns1:lnR w="6668">
                      <ns1:solidFill>
                        <ns1:srgbClr val="D5C6A8"/>
                      </ns1:solidFill>
                      <ns1:prstDash val="solid"/>
                    </ns1:lnR>
                    <ns1:lnB w="6668">
                      <ns1:solidFill>
                        <ns1:srgbClr val="D5C6A8"/>
                      </ns1:solidFill>
                      <ns1:prstDash val="solid"/>
                    </ns1:lnB>
                    <ns1:solidFill>
                      <ns1:srgbClr val="FFFFFF"/>
                    </ns1:solidFill>
                  </ns1:tcPr>
                </ns1:tc>
                <ns1:tc>
                  <ns1:txBody>
                    <ns1:bodyPr/>
                    <ns1:lstStyle/>
                    <ns1:p>
                      <ns1:r>
                        <ns1:rPr sz="1950" b="0">
                          <ns1:solidFill>
                            <ns1:srgbClr val="132B40"/>
                          </ns1:solidFill>
                          <ns1:latin typeface="Arial"/>
                          <ns1:ea typeface="Arial Unicode MS"/>
                          <ns1:cs typeface="Arial"/>
                        </ns1:rPr>
                        <ns1:t>24×7 AI 一对一错题辅导</ns1:t>
                      </ns1:r>
                    </ns1:p>
                  </ns1:txBody>
                  <ns1:tcPr marL="95250" marR="95250" marT="28575" marB="28575" anchor="ctr">
                    <ns1:lnR w="6668">
                      <ns1:solidFill>
                        <ns1:srgbClr val="D5C6A8"/>
                      </ns1:solidFill>
                      <ns1:prstDash val="solid"/>
                    </ns1:lnR>
                    <ns1:lnB w="6668">
                      <ns1:solidFill>
                        <ns1:srgbClr val="D5C6A8"/>
                      </ns1:solidFill>
                      <ns1:prstDash val="solid"/>
                    </ns1:lnB>
                    <ns1:solidFill>
                      <ns1:srgbClr val="FFFFFF"/>
                    </ns1:solidFill>
                  </ns1:tcPr>
                </ns1:tc>
                <ns1:tc>
                  <ns1:txBody>
                    <ns1:bodyPr/>
                    <ns1:lstStyle/>
                    <ns1:p>
                      <ns1:r>
                        <ns1:rPr sz="1950" b="0">
                          <ns1:solidFill>
                            <ns1:srgbClr val="132B40"/>
                          </ns1:solidFill>
                          <ns1:latin typeface="Arial"/>
                          <ns1:ea typeface="Arial Unicode MS"/>
                          <ns1:cs typeface="Arial"/>
                        </ns1:rPr>
                        <ns1:t>理解错误原因</ns1:t>
                      </ns1:r>
                    </ns1:p>
                  </ns1:txBody>
                  <ns1:tcPr marL="95250" marR="95250" marT="28575" marB="28575" anchor="ctr">
                    <ns1:lnR w="6668">
                      <ns1:solidFill>
                        <ns1:srgbClr val="D5C6A8"/>
                      </ns1:solidFill>
                      <ns1:prstDash val="solid"/>
                    </ns1:lnR>
                    <ns1:lnB w="6668">
                      <ns1:solidFill>
                        <ns1:srgbClr val="D5C6A8"/>
                      </ns1:solidFill>
                      <ns1:prstDash val="solid"/>
                    </ns1:lnB>
                    <ns1:solidFill>
                      <ns1:srgbClr val="FFFFFF"/>
                    </ns1:solidFill>
                  </ns1:tcPr>
                </ns1:tc>
              </ns1:tr>
              <ns1:tr h="763905">
                <ns1:tc>
                  <ns1:txBody>
                    <ns1:bodyPr/>
                    <ns1:lstStyle/>
                    <ns1:p>
                      <ns1:r>
                        <ns1:rPr sz="1950" b="0">
                          <ns1:solidFill>
                            <ns1:srgbClr val="132B40"/>
                          </ns1:solidFill>
                          <ns1:latin typeface="Arial"/>
                          <ns1:ea typeface="Arial Unicode MS"/>
                          <ns1:cs typeface="Arial"/>
                        </ns1:rPr>
                        <ns1:t>练习</ns1:t>
                      </ns1:r>
                    </ns1:p>
                  </ns1:txBody>
                  <ns1:tcPr marL="95250" marR="95250" marT="28575" marB="28575" anchor="ctr">
                    <ns1:lnL w="6668">
                      <ns1:solidFill>
                        <ns1:srgbClr val="D5C6A8"/>
                      </ns1:solidFill>
                      <ns1:prstDash val="solid"/>
                    </ns1:lnL>
                    <ns1:lnR w="6668">
                      <ns1:solidFill>
                        <ns1:srgbClr val="D5C6A8"/>
                      </ns1:solidFill>
                      <ns1:prstDash val="solid"/>
                    </ns1:lnR>
                    <ns1:lnB w="6668">
                      <ns1:solidFill>
                        <ns1:srgbClr val="D5C6A8"/>
                      </ns1:solidFill>
                      <ns1:prstDash val="solid"/>
                    </ns1:lnB>
                    <ns1:solidFill>
                      <ns1:srgbClr val="FAF8F3"/>
                    </ns1:solidFill>
                  </ns1:tcPr>
                </ns1:tc>
                <ns1:tc>
                  <ns1:txBody>
                    <ns1:bodyPr/>
                    <ns1:lstStyle/>
                    <ns1:p>
                      <ns1:r>
                        <ns1:rPr sz="1950" b="0">
                          <ns1:solidFill>
                            <ns1:srgbClr val="132B40"/>
                          </ns1:solidFill>
                          <ns1:latin typeface="Arial"/>
                          <ns1:ea typeface="Arial Unicode MS"/>
                          <ns1:cs typeface="Arial"/>
                        </ns1:rPr>
                        <ns1:t>关联题目与 3,200 个词汇</ns1:t>
                      </ns1:r>
                    </ns1:p>
                  </ns1:txBody>
                  <ns1:tcPr marL="95250" marR="95250" marT="28575" marB="28575" anchor="ctr">
                    <ns1:lnR w="6668">
                      <ns1:solidFill>
                        <ns1:srgbClr val="D5C6A8"/>
                      </ns1:solidFill>
                      <ns1:prstDash val="solid"/>
                    </ns1:lnR>
                    <ns1:lnB w="6668">
                      <ns1:solidFill>
                        <ns1:srgbClr val="D5C6A8"/>
                      </ns1:solidFill>
                      <ns1:prstDash val="solid"/>
                    </ns1:lnB>
                    <ns1:solidFill>
                      <ns1:srgbClr val="FAF8F3"/>
                    </ns1:solidFill>
                  </ns1:tcPr>
                </ns1:tc>
                <ns1:tc>
                  <ns1:txBody>
                    <ns1:bodyPr/>
                    <ns1:lstStyle/>
                    <ns1:p>
                      <ns1:r>
                        <ns1:rPr sz="1950" b="0">
                          <ns1:solidFill>
                            <ns1:srgbClr val="132B40"/>
                          </ns1:solidFill>
                          <ns1:latin typeface="Arial"/>
                          <ns1:ea typeface="Arial Unicode MS"/>
                          <ns1:cs typeface="Arial"/>
                        </ns1:rPr>
                        <ns1:t>形成持续练习习惯</ns1:t>
                      </ns1:r>
                    </ns1:p>
                  </ns1:txBody>
                  <ns1:tcPr marL="95250" marR="95250" marT="28575" marB="28575" anchor="ctr">
                    <ns1:lnR w="6668">
                      <ns1:solidFill>
                        <ns1:srgbClr val="D5C6A8"/>
                      </ns1:solidFill>
                      <ns1:prstDash val="solid"/>
                    </ns1:lnR>
                    <ns1:lnB w="6668">
                      <ns1:solidFill>
                        <ns1:srgbClr val="D5C6A8"/>
                      </ns1:solidFill>
                      <ns1:prstDash val="solid"/>
                    </ns1:lnB>
                    <ns1:solidFill>
                      <ns1:srgbClr val="FAF8F3"/>
                    </ns1:solidFill>
                  </ns1:tcPr>
                </ns1:tc>
              </ns1:tr>
              <ns1:tr h="763905">
                <ns1:tc>
                  <ns1:txBody>
                    <ns1:bodyPr/>
                    <ns1:lstStyle/>
                    <ns1:p>
                      <ns1:r>
                        <ns1:rPr sz="1950" b="0">
                          <ns1:solidFill>
                            <ns1:srgbClr val="132B40"/>
                          </ns1:solidFill>
                          <ns1:latin typeface="Arial"/>
                          <ns1:ea typeface="Arial Unicode MS"/>
                          <ns1:cs typeface="Arial"/>
                        </ns1:rPr>
                        <ns1:t>复测</ns1:t>
                      </ns1:r>
                    </ns1:p>
                  </ns1:txBody>
                  <ns1:tcPr marL="95250" marR="95250" marT="28575" marB="28575" anchor="ctr">
                    <ns1:lnL w="6668">
                      <ns1:solidFill>
                        <ns1:srgbClr val="D5C6A8"/>
                      </ns1:solidFill>
                      <ns1:prstDash val="solid"/>
                    </ns1:lnL>
                    <ns1:lnR w="6668">
                      <ns1:solidFill>
                        <ns1:srgbClr val="D5C6A8"/>
                      </ns1:solidFill>
                      <ns1:prstDash val="solid"/>
                    </ns1:lnR>
                    <ns1:lnB w="6668">
                      <ns1:solidFill>
                        <ns1:srgbClr val="D5C6A8"/>
                      </ns1:solidFill>
                      <ns1:prstDash val="solid"/>
                    </ns1:lnB>
                    <ns1:solidFill>
                      <ns1:srgbClr val="FFFFFF"/>
                    </ns1:solidFill>
                  </ns1:tcPr>
                </ns1:tc>
                <ns1:tc>
                  <ns1:txBody>
                    <ns1:bodyPr/>
                    <ns1:lstStyle/>
                    <ns1:p>
                      <ns1:r>
                        <ns1:rPr sz="1950" b="0">
                          <ns1:solidFill>
                            <ns1:srgbClr val="132B40"/>
                          </ns1:solidFill>
                          <ns1:latin typeface="Arial"/>
                          <ns1:ea typeface="Arial Unicode MS"/>
                          <ns1:cs typeface="Arial"/>
                        </ns1:rPr>
                        <ns1:t>学习报告与持续复习</ns1:t>
                      </ns1:r>
                    </ns1:p>
                  </ns1:txBody>
                  <ns1:tcPr marL="95250" marR="95250" marT="28575" marB="28575" anchor="ctr">
                    <ns1:lnR w="6668">
                      <ns1:solidFill>
                        <ns1:srgbClr val="D5C6A8"/>
                      </ns1:solidFill>
                      <ns1:prstDash val="solid"/>
                    </ns1:lnR>
                    <ns1:lnB w="6668">
                      <ns1:solidFill>
                        <ns1:srgbClr val="D5C6A8"/>
                      </ns1:solidFill>
                      <ns1:prstDash val="solid"/>
                    </ns1:lnB>
                    <ns1:solidFill>
                      <ns1:srgbClr val="FFFFFF"/>
                    </ns1:solidFill>
                  </ns1:tcPr>
                </ns1:tc>
                <ns1:tc>
                  <ns1:txBody>
                    <ns1:bodyPr/>
                    <ns1:lstStyle/>
                    <ns1:p>
                      <ns1:r>
                        <ns1:rPr sz="1950" b="0">
                          <ns1:solidFill>
                            <ns1:srgbClr val="132B40"/>
                          </ns1:solidFill>
                          <ns1:latin typeface="Arial"/>
                          <ns1:ea typeface="Arial Unicode MS"/>
                          <ns1:cs typeface="Arial"/>
                        </ns1:rPr>
                        <ns1:t>追踪长期进步</ns1:t>
                      </ns1:r>
                    </ns1:p>
                  </ns1:txBody>
                  <ns1:tcPr marL="95250" marR="95250" marT="28575" marB="28575" anchor="ctr">
                    <ns1:lnR w="6668">
                      <ns1:solidFill>
                        <ns1:srgbClr val="D5C6A8"/>
                      </ns1:solidFill>
                      <ns1:prstDash val="solid"/>
                    </ns1:lnR>
                    <ns1:lnB w="6668">
                      <ns1:solidFill>
                        <ns1:srgbClr val="D5C6A8"/>
                      </ns1:solidFill>
                      <ns1:prstDash val="solid"/>
                    </ns1:lnB>
                    <ns1:solidFill>
                      <ns1:srgbClr val="FFFFFF"/>
                    </ns1:solidFill>
                  </ns1:tcPr>
                </ns1:tc>
              </ns1:tr>
            </ns1:tbl>
          </ns1:graphicData>
        </ns1:graphic>
      </ns0:graphicFrame>
    </ns0:spTree>
    <ns0:extLst>
      <ns0:ext uri="{BB962C8B-B14F-4D97-AF65-F5344CB8AC3E}">
        <ns3:creationId val="844221627"/>
      </ns0:ext>
    </ns0:extLst>
  </ns0:cSld>
</ns0:sld>
</file>

<file path=ppt/slides/slide4.xml><?xml version="1.0" encoding="utf-8"?>
<ns0:sld xmlns:ns0="http://schemas.openxmlformats.org/presentationml/2006/main" xmlns:ns1="http://schemas.openxmlformats.org/drawingml/2006/main" xmlns:ns2="http://schemas.microsoft.com/office/drawing/2014/main" xmlns:ns3="http://schemas.microsoft.com/office/powerpoint/2010/main">
  <ns0:cSld>
    <ns0:bg>
      <ns0:bgPr>
        <ns1:solidFill>
          <ns1:srgbClr val="FAF8F3"/>
        </ns1:solidFill>
      </ns0:bgPr>
    </ns0:bg>
    <ns0:spTree>
      <ns0:nvGrpSpPr>
        <ns0:cNvPr id="1" name=""/>
        <ns0:cNvGrpSpPr/>
        <ns0:nvPr/>
      </ns0:nvGrpSpPr>
      <ns0:grpSpPr>
        <ns1:xfrm/>
      </ns0:grpSpPr>
      <ns0:sp>
        <ns0:nvSpPr>
          <ns0:cNvPr id="10" name="">
            <ns1:extLst>
              <ns1:ext uri="{FF2B5EF4-FFF2-40B4-BE49-F238E27FC236}">
                <ns2:creationId id="{650BB3E1-50F4-4D7F-A5AB-E3ECD9299059}"/>
              </ns1:ext>
            </ns1:extLst>
          </ns0:cNvPr>
          <ns0:cNvSpPr>
            <ns1:spLocks noGrp="1"/>
          </ns0:cNvSpPr>
          <ns0:nvPr/>
        </ns0:nvSpPr>
        <ns0:spPr>
          <ns1:xfrm>
            <ns1:off x="571500" y="247650"/>
            <ns1:ext cx="6667500" cy="314325"/>
          </ns1:xfrm>
          <ns1:prstGeom prst="rect">
            <ns1:avLst/>
          </ns1:prstGeom>
          <ns1:noFill/>
          <ns1:ln w="0">
            <ns1:noFill/>
          </ns1:ln>
        </ns0:spPr>
        <ns0:txBody>
          <ns1:bodyPr wrap="square" lIns="0" tIns="0" rIns="0" bIns="0" anchor="t">
            <ns1:noAutofit/>
          </ns1:bodyPr>
          <ns1:lstStyle>
            <ns1:defPPr algn="l">
              <ns1:defRPr sz="1800" b="1">
                <ns1:solidFill>
                  <ns1:srgbClr val="997B46"/>
                </ns1:solidFill>
                <ns1:latin typeface="Arial"/>
                <ns1:ea typeface="Arial Unicode MS"/>
                <ns1:cs typeface="Arial"/>
              </ns1:defRPr>
            </ns1:defPPr>
          </ns1:lstStyle>
          <ns1:p>
            <ns1:pPr algn="l">
              <ns1:lnSpc>
                <ns1:spcPct val="108000"/>
              </ns1:lnSpc>
              <ns1:buNone/>
              <ns1:defRPr sz="1800" b="1">
                <ns1:solidFill>
                  <ns1:srgbClr val="997B46"/>
                </ns1:solidFill>
                <ns1:latin typeface="Arial"/>
                <ns1:ea typeface="Arial Unicode MS"/>
                <ns1:cs typeface="Arial"/>
              </ns1:defRPr>
            </ns1:pPr>
            <ns1:r>
              <ns1:rPr sz="1800" b="1">
                <ns1:solidFill>
                  <ns1:srgbClr val="997B46"/>
                </ns1:solidFill>
                <ns1:latin typeface="Arial"/>
                <ns1:ea typeface="Arial Unicode MS"/>
                <ns1:cs typeface="Arial"/>
              </ns1:rPr>
              <ns1:t>SmartSAT</ns1:t>
            </ns1:r>
          </ns1:p>
        </ns0:txBody>
      </ns0:sp>
      <ns0:sp>
        <ns0:nvSpPr>
          <ns0:cNvPr id="2" name="">
            <ns1:extLst>
              <ns1:ext uri="{FF2B5EF4-FFF2-40B4-BE49-F238E27FC236}">
                <ns2:creationId id="{2D4E0CC8-DC0C-4B46-AD84-87D0B2AACADE}"/>
              </ns1:ext>
            </ns1:extLst>
          </ns0:cNvPr>
          <ns0:cNvSpPr>
            <ns1:spLocks noGrp="1"/>
          </ns0:cNvSpPr>
          <ns0:nvPr/>
        </ns0:nvSpPr>
        <ns0:spPr>
          <ns1:xfrm>
            <ns1:off x="571500" y="733425"/>
            <ns1:ext cx="11010900" cy="781050"/>
          </ns1:xfrm>
          <ns1:prstGeom prst="rect">
            <ns1:avLst/>
          </ns1:prstGeom>
          <ns1:noFill/>
          <ns1:ln w="0">
            <ns1:noFill/>
          </ns1:ln>
        </ns0:spPr>
        <ns0:txBody>
          <ns1:bodyPr wrap="square" lIns="0" tIns="0" rIns="0" bIns="0" anchor="t">
            <ns1:noAutofit/>
          </ns1:bodyPr>
          <ns1:lstStyle>
            <ns1:defPPr algn="l">
              <ns1:defRPr sz="3375" b="1">
                <ns1:solidFill>
                  <ns1:srgbClr val="132B40"/>
                </ns1:solidFill>
                <ns1:latin typeface="Arial"/>
                <ns1:ea typeface="Arial Unicode MS"/>
                <ns1:cs typeface="Arial"/>
              </ns1:defRPr>
            </ns1:defPPr>
          </ns1:lstStyle>
          <ns1:p>
            <ns1:pPr algn="l">
              <ns1:lnSpc>
                <ns1:spcPct val="108000"/>
              </ns1:lnSpc>
              <ns1:buNone/>
              <ns1:defRPr sz="3375" b="1">
                <ns1:solidFill>
                  <ns1:srgbClr val="132B40"/>
                </ns1:solidFill>
                <ns1:latin typeface="Arial"/>
                <ns1:ea typeface="Arial Unicode MS"/>
                <ns1:cs typeface="Arial"/>
              </ns1:defRPr>
            </ns1:pPr>
            <ns1:r>
              <ns1:rPr sz="3375" b="1">
                <ns1:solidFill>
                  <ns1:srgbClr val="132B40"/>
                </ns1:solidFill>
                <ns1:latin typeface="Arial"/>
                <ns1:ea typeface="Arial Unicode MS"/>
                <ns1:cs typeface="Arial"/>
              </ns1:rPr>
              <ns1:t>SAT 考试规模与首批受众</ns1:t>
            </ns1:r>
          </ns1:p>
        </ns0:txBody>
      </ns0:sp>
      <ns0:sp>
        <ns0:nvSpPr>
          <ns0:cNvPr id="3" name="">
            <ns1:extLst>
              <ns1:ext uri="{FF2B5EF4-FFF2-40B4-BE49-F238E27FC236}">
                <ns2:creationId id="{EACCA346-EEBD-4F22-8753-6DCF28D29C0D}"/>
              </ns1:ext>
            </ns1:extLst>
          </ns0:cNvPr>
          <ns0:cNvSpPr>
            <ns1:spLocks noGrp="1"/>
          </ns0:cNvSpPr>
          <ns0:nvPr/>
        </ns0:nvSpPr>
        <ns0:spPr>
          <ns1:xfrm>
            <ns1:off x="571500" y="6334125"/>
            <ns1:ext cx="10477500" cy="295275"/>
          </ns1:xfrm>
          <ns1:prstGeom prst="rect">
            <ns1:avLst/>
          </ns1:prstGeom>
          <ns1:noFill/>
          <ns1:ln w="0">
            <ns1:noFill/>
          </ns1:ln>
        </ns0:spPr>
        <ns0:txBody>
          <ns1:bodyPr wrap="square" lIns="0" tIns="0" rIns="0" bIns="0" anchor="t">
            <ns1:noAutofit/>
          </ns1:bodyPr>
          <ns1:lstStyle>
            <ns1:defPPr algn="l">
              <ns1:defRPr sz="1200" b="0">
                <ns1:solidFill>
                  <ns1:srgbClr val="53616A"/>
                </ns1:solidFill>
                <ns1:latin typeface="Arial"/>
                <ns1:ea typeface="Arial Unicode MS"/>
                <ns1:cs typeface="Arial"/>
              </ns1:defRPr>
            </ns1:defPPr>
          </ns1:lstStyle>
          <ns1:p>
            <ns1:pPr algn="l">
              <ns1:lnSpc>
                <ns1:spcPct val="108000"/>
              </ns1:lnSpc>
              <ns1:buNone/>
              <ns1:defRPr sz="1200" b="0">
                <ns1:solidFill>
                  <ns1:srgbClr val="53616A"/>
                </ns1:solidFill>
                <ns1:latin typeface="Arial"/>
                <ns1:ea typeface="Arial Unicode MS"/>
                <ns1:cs typeface="Arial"/>
              </ns1:defRPr>
            </ns1:pPr>
            <ns1:r>
              <ns1:rPr sz="1200" b="0">
                <ns1:solidFill>
                  <ns1:srgbClr val="53616A"/>
                </ns1:solidFill>
                <ns1:latin typeface="Arial"/>
                <ns1:ea typeface="Arial Unicode MS"/>
                <ns1:cs typeface="Arial"/>
              </ns1:rPr>
              <ns1:t>考试人数仅作为市场背景，付费备考需求需另行验证。</ns1:t>
            </ns1:r>
          </ns1:p>
        </ns0:txBody>
      </ns0:sp>
      <ns0:sp>
        <ns0:nvSpPr>
          <ns0:cNvPr id="4" name="">
            <ns1:extLst>
              <ns1:ext uri="{FF2B5EF4-FFF2-40B4-BE49-F238E27FC236}">
                <ns2:creationId id="{5DA4EBF7-F24F-498A-9436-01491AE955F1}"/>
              </ns1:ext>
            </ns1:extLst>
          </ns0:cNvPr>
          <ns0:cNvSpPr>
            <ns1:spLocks noGrp="1"/>
          </ns0:cNvSpPr>
          <ns0:nvPr/>
        </ns0:nvSpPr>
        <ns0:spPr>
          <ns1:xfrm>
            <ns1:off x="11144250" y="6334125"/>
            <ns1:ext cx="476250" cy="285750"/>
          </ns1:xfrm>
          <ns1:prstGeom prst="rect">
            <ns1:avLst/>
          </ns1:prstGeom>
          <ns1:noFill/>
          <ns1:ln w="0">
            <ns1:noFill/>
          </ns1:ln>
        </ns0:spPr>
        <ns0:txBody>
          <ns1:bodyPr wrap="square" lIns="0" tIns="0" rIns="0" bIns="0" anchor="t">
            <ns1:noAutofit/>
          </ns1:bodyPr>
          <ns1:lstStyle>
            <ns1:defPPr algn="r">
              <ns1:defRPr sz="1275" b="0">
                <ns1:solidFill>
                  <ns1:srgbClr val="997B46"/>
                </ns1:solidFill>
                <ns1:latin typeface="Arial"/>
                <ns1:ea typeface="Arial Unicode MS"/>
                <ns1:cs typeface="Arial"/>
              </ns1:defRPr>
            </ns1:defPPr>
          </ns1:lstStyle>
          <ns1:p>
            <ns1:pPr algn="r">
              <ns1:lnSpc>
                <ns1:spcPct val="108000"/>
              </ns1:lnSpc>
              <ns1:buNone/>
              <ns1:defRPr sz="1275" b="0">
                <ns1:solidFill>
                  <ns1:srgbClr val="997B46"/>
                </ns1:solidFill>
                <ns1:latin typeface="Arial"/>
                <ns1:ea typeface="Arial Unicode MS"/>
                <ns1:cs typeface="Arial"/>
              </ns1:defRPr>
            </ns1:pPr>
            <ns1:r>
              <ns1:rPr sz="1275" b="0">
                <ns1:solidFill>
                  <ns1:srgbClr val="997B46"/>
                </ns1:solidFill>
                <ns1:latin typeface="Arial"/>
                <ns1:ea typeface="Arial Unicode MS"/>
                <ns1:cs typeface="Arial"/>
              </ns1:rPr>
              <ns1:t>04</ns1:t>
            </ns1:r>
          </ns1:p>
        </ns0:txBody>
      </ns0:sp>
      <ns0:sp>
        <ns0:nvSpPr>
          <ns0:cNvPr id="5" name="">
            <ns1:extLst>
              <ns1:ext uri="{FF2B5EF4-FFF2-40B4-BE49-F238E27FC236}">
                <ns2:creationId id="{FF67B56E-5673-4650-BA48-D72EA74CFE4C}"/>
              </ns1:ext>
            </ns1:extLst>
          </ns0:cNvPr>
          <ns0:cNvSpPr>
            <ns1:spLocks noGrp="1"/>
          </ns0:cNvSpPr>
          <ns0:nvPr/>
        </ns0:nvSpPr>
        <ns0:spPr>
          <ns1:xfrm>
            <ns1:off x="571500" y="1771650"/>
            <ns1:ext cx="6858000" cy="1104900"/>
          </ns1:xfrm>
          <ns1:prstGeom prst="rect">
            <ns1:avLst/>
          </ns1:prstGeom>
          <ns1:noFill/>
          <ns1:ln w="0">
            <ns1:noFill/>
          </ns1:ln>
        </ns0:spPr>
        <ns0:txBody>
          <ns1:bodyPr wrap="square" lIns="0" tIns="0" rIns="0" bIns="0" anchor="t">
            <ns1:noAutofit/>
          </ns1:bodyPr>
          <ns1:lstStyle>
            <ns1:defPPr algn="l">
              <ns1:defRPr sz="6600" b="1">
                <ns1:solidFill>
                  <ns1:srgbClr val="997B46"/>
                </ns1:solidFill>
                <ns1:latin typeface="Arial"/>
                <ns1:ea typeface="Arial Unicode MS"/>
                <ns1:cs typeface="Arial"/>
              </ns1:defRPr>
            </ns1:defPPr>
          </ns1:lstStyle>
          <ns1:p>
            <ns1:pPr algn="l">
              <ns1:lnSpc>
                <ns1:spcPct val="108000"/>
              </ns1:lnSpc>
              <ns1:buNone/>
              <ns1:defRPr sz="6600" b="1">
                <ns1:solidFill>
                  <ns1:srgbClr val="997B46"/>
                </ns1:solidFill>
                <ns1:latin typeface="Arial"/>
                <ns1:ea typeface="Arial Unicode MS"/>
                <ns1:cs typeface="Arial"/>
              </ns1:defRPr>
            </ns1:pPr>
            <ns1:r>
              <ns1:rPr sz="6600" b="1">
                <ns1:solidFill>
                  <ns1:srgbClr val="997B46"/>
                </ns1:solidFill>
                <ns1:latin typeface="Arial"/>
                <ns1:ea typeface="Arial Unicode MS"/>
                <ns1:cs typeface="Arial"/>
              </ns1:rPr>
              <ns1:t>195 万以上</ns1:t>
            </ns1:r>
          </ns1:p>
        </ns0:txBody>
      </ns0:sp>
      <ns0:sp>
        <ns0:nvSpPr>
          <ns0:cNvPr id="6" name="">
            <ns1:extLst>
              <ns1:ext uri="{FF2B5EF4-FFF2-40B4-BE49-F238E27FC236}">
                <ns2:creationId id="{DB195BF9-C85A-428A-B583-E91ABC3FB5B4}"/>
              </ns1:ext>
            </ns1:extLst>
          </ns0:cNvPr>
          <ns0:cNvSpPr>
            <ns1:spLocks noGrp="1"/>
          </ns0:cNvSpPr>
          <ns0:nvPr/>
        </ns0:nvSpPr>
        <ns0:spPr>
          <ns1:xfrm>
            <ns1:off x="571500" y="3057525"/>
            <ns1:ext cx="7334250" cy="542925"/>
          </ns1:xfrm>
          <ns1:prstGeom prst="rect">
            <ns1:avLst/>
          </ns1:prstGeom>
          <ns1:noFill/>
          <ns1:ln w="0">
            <ns1:noFill/>
          </ns1:ln>
        </ns0:spPr>
        <ns0:txBody>
          <ns1:bodyPr wrap="square" lIns="0" tIns="0" rIns="0" bIns="0" anchor="t">
            <ns1:noAutofit/>
          </ns1:bodyPr>
          <ns1:lstStyle>
            <ns1:defPPr algn="l">
              <ns1:defRPr sz="2625" b="1">
                <ns1:solidFill>
                  <ns1:srgbClr val="132B40"/>
                </ns1:solidFill>
                <ns1:latin typeface="Arial"/>
                <ns1:ea typeface="Arial Unicode MS"/>
                <ns1:cs typeface="Arial"/>
              </ns1:defRPr>
            </ns1:defPPr>
          </ns1:lstStyle>
          <ns1:p>
            <ns1:pPr algn="l">
              <ns1:lnSpc>
                <ns1:spcPct val="108000"/>
              </ns1:lnSpc>
              <ns1:buNone/>
              <ns1:defRPr sz="2625" b="1">
                <ns1:solidFill>
                  <ns1:srgbClr val="132B40"/>
                </ns1:solidFill>
                <ns1:latin typeface="Arial"/>
                <ns1:ea typeface="Arial Unicode MS"/>
                <ns1:cs typeface="Arial"/>
              </ns1:defRPr>
            </ns1:pPr>
            <ns1:r>
              <ns1:rPr sz="2625" b="1">
                <ns1:solidFill>
                  <ns1:srgbClr val="132B40"/>
                </ns1:solidFill>
                <ns1:latin typeface="Arial"/>
                <ns1:ea typeface="Arial Unicode MS"/>
                <ns1:cs typeface="Arial"/>
              </ns1:rPr>
              <ns1:t>2026 届 SAT 考生</ns1:t>
            </ns1:r>
          </ns1:p>
        </ns0:txBody>
      </ns0:sp>
      <ns0:sp>
        <ns0:nvSpPr>
          <ns0:cNvPr id="7" name="">
            <ns1:extLst>
              <ns1:ext uri="{FF2B5EF4-FFF2-40B4-BE49-F238E27FC236}">
                <ns2:creationId id="{0E19F0B2-3B82-442A-95DC-CCF562DED76C}"/>
              </ns1:ext>
            </ns1:extLst>
          </ns0:cNvPr>
          <ns0:cNvSpPr>
            <ns1:spLocks noGrp="1"/>
          </ns0:cNvSpPr>
          <ns0:nvPr/>
        </ns0:nvSpPr>
        <ns0:spPr>
          <ns1:xfrm>
            <ns1:off x="8096250" y="2009775"/>
            <ns1:ext cx="3476625" cy="1028700"/>
          </ns1:xfrm>
          <ns1:prstGeom prst="rect">
            <ns1:avLst/>
          </ns1:prstGeom>
          <ns1:noFill/>
          <ns1:ln w="0">
            <ns1:noFill/>
          </ns1:ln>
        </ns0:spPr>
        <ns0:txBody>
          <ns1:bodyPr wrap="square" lIns="0" tIns="0" rIns="0" bIns="0" anchor="t">
            <ns1:noAutofit/>
          </ns1:bodyPr>
          <ns1:lstStyle>
            <ns1:defPPr algn="l">
              <ns1:defRPr sz="5550" b="1">
                <ns1:solidFill>
                  <ns1:srgbClr val="132B40"/>
                </ns1:solidFill>
                <ns1:latin typeface="Arial"/>
                <ns1:ea typeface="Arial Unicode MS"/>
                <ns1:cs typeface="Arial"/>
              </ns1:defRPr>
            </ns1:defPPr>
          </ns1:lstStyle>
          <ns1:p>
            <ns1:pPr algn="l">
              <ns1:lnSpc>
                <ns1:spcPct val="108000"/>
              </ns1:lnSpc>
              <ns1:buNone/>
              <ns1:defRPr sz="5550" b="1">
                <ns1:solidFill>
                  <ns1:srgbClr val="132B40"/>
                </ns1:solidFill>
                <ns1:latin typeface="Arial"/>
                <ns1:ea typeface="Arial Unicode MS"/>
                <ns1:cs typeface="Arial"/>
              </ns1:defRPr>
            </ns1:pPr>
            <ns1:r>
              <ns1:rPr sz="5550" b="1">
                <ns1:solidFill>
                  <ns1:srgbClr val="132B40"/>
                </ns1:solidFill>
                <ns1:latin typeface="Arial"/>
                <ns1:ea typeface="Arial Unicode MS"/>
                <ns1:cs typeface="Arial"/>
              </ns1:rPr>
              <ns1:t>13.5%</ns1:t>
            </ns1:r>
          </ns1:p>
        </ns0:txBody>
      </ns0:sp>
      <ns0:sp>
        <ns0:nvSpPr>
          <ns0:cNvPr id="8" name="">
            <ns1:extLst>
              <ns1:ext uri="{FF2B5EF4-FFF2-40B4-BE49-F238E27FC236}">
                <ns2:creationId id="{084684A5-DA08-43EE-B5FE-1233C1862608}"/>
              </ns1:ext>
            </ns1:extLst>
          </ns0:cNvPr>
          <ns0:cNvSpPr>
            <ns1:spLocks noGrp="1"/>
          </ns0:cNvSpPr>
          <ns0:nvPr/>
        </ns0:nvSpPr>
        <ns0:spPr>
          <ns1:xfrm>
            <ns1:off x="8096250" y="3238500"/>
            <ns1:ext cx="3457575" cy="1047750"/>
          </ns1:xfrm>
          <ns1:prstGeom prst="rect">
            <ns1:avLst/>
          </ns1:prstGeom>
          <ns1:noFill/>
          <ns1:ln w="0">
            <ns1:noFill/>
          </ns1:ln>
        </ns0:spPr>
        <ns0:txBody>
          <ns1:bodyPr wrap="square" lIns="0" tIns="0" rIns="0" bIns="0" anchor="t">
            <ns1:noAutofit/>
          </ns1:bodyPr>
          <ns1:lstStyle>
            <ns1:defPPr algn="l">
              <ns1:defRPr sz="2100" b="0">
                <ns1:solidFill>
                  <ns1:srgbClr val="132B40"/>
                </ns1:solidFill>
                <ns1:latin typeface="Arial"/>
                <ns1:ea typeface="Arial Unicode MS"/>
                <ns1:cs typeface="Arial"/>
              </ns1:defRPr>
            </ns1:defPPr>
          </ns1:lstStyle>
          <ns1:p>
            <ns1:pPr algn="l">
              <ns1:lnSpc>
                <ns1:spcPct val="108000"/>
              </ns1:lnSpc>
              <ns1:buNone/>
              <ns1:defRPr sz="2100" b="0">
                <ns1:solidFill>
                  <ns1:srgbClr val="132B40"/>
                </ns1:solidFill>
                <ns1:latin typeface="Arial"/>
                <ns1:ea typeface="Arial Unicode MS"/>
                <ns1:cs typeface="Arial"/>
              </ns1:defRPr>
            </ns1:pPr>
            <ns1:r>
              <ns1:rPr sz="2100" b="0">
                <ns1:solidFill>
                  <ns1:srgbClr val="132B40"/>
                </ns1:solidFill>
                <ns1:latin typeface="Arial"/>
                <ns1:ea typeface="Arial Unicode MS"/>
                <ns1:cs typeface="Arial"/>
              </ns1:rPr>
              <ns1:t>国际考生人数增幅</ns1:t>
            </ns1:r>
          </ns1:p>
        </ns0:txBody>
      </ns0:sp>
      <ns0:sp>
        <ns0:nvSpPr>
          <ns0:cNvPr id="9" name="">
            <ns1:extLst>
              <ns1:ext uri="{FF2B5EF4-FFF2-40B4-BE49-F238E27FC236}">
                <ns2:creationId id="{0FD2FC73-CE65-447D-9760-EBB7B6F4153D}"/>
              </ns1:ext>
            </ns1:extLst>
          </ns0:cNvPr>
          <ns0:cNvSpPr>
            <ns1:spLocks noGrp="1"/>
          </ns0:cNvSpPr>
          <ns0:nvPr/>
        </ns0:nvSpPr>
        <ns0:spPr>
          <ns1:xfrm>
            <ns1:off x="571500" y="4619625"/>
            <ns1:ext cx="10668000" cy="1181100"/>
          </ns1:xfrm>
          <ns1:prstGeom prst="rect">
            <ns1:avLst/>
          </ns1:prstGeom>
          <ns1:noFill/>
          <ns1:ln w="0">
            <ns1:noFill/>
          </ns1:ln>
        </ns0:spPr>
        <ns0:txBody>
          <ns1:bodyPr wrap="square" lIns="0" tIns="0" rIns="0" bIns="0" anchor="t">
            <ns1:noAutofit/>
          </ns1:bodyPr>
          <ns1:lstStyle>
            <ns1:defPPr algn="l">
              <ns1:defRPr sz="2550" b="0">
                <ns1:solidFill>
                  <ns1:srgbClr val="132B40"/>
                </ns1:solidFill>
                <ns1:latin typeface="Arial"/>
                <ns1:ea typeface="Arial Unicode MS"/>
                <ns1:cs typeface="Arial"/>
              </ns1:defRPr>
            </ns1:defPPr>
          </ns1:lstStyle>
          <ns1:p>
            <ns1:pPr algn="l">
              <ns1:lnSpc>
                <ns1:spcPct val="108000"/>
              </ns1:lnSpc>
              <ns1:buNone/>
              <ns1:defRPr sz="2550" b="0">
                <ns1:solidFill>
                  <ns1:srgbClr val="132B40"/>
                </ns1:solidFill>
                <ns1:latin typeface="Arial"/>
                <ns1:ea typeface="Arial Unicode MS"/>
                <ns1:cs typeface="Arial"/>
              </ns1:defRPr>
            </ns1:pPr>
            <ns1:r>
              <ns1:rPr sz="2550" b="0">
                <ns1:solidFill>
                  <ns1:srgbClr val="132B40"/>
                </ns1:solidFill>
                <ns1:latin typeface="Arial"/>
                <ns1:ea typeface="Arial Unicode MS"/>
                <ns1:cs typeface="Arial"/>
              </ns1:rPr>
              <ns1:t>首批受众建议：需要系统练习与错题复习流程的 11 年级学生。</ns1:t>
            </ns1:r>
          </ns1:p>
        </ns0:txBody>
      </ns0:sp>
    </ns0:spTree>
    <ns0:extLst>
      <ns0:ext uri="{BB962C8B-B14F-4D97-AF65-F5344CB8AC3E}">
        <ns3:creationId val="1422584616"/>
      </ns0:ext>
    </ns0:extLst>
  </ns0:cSld>
</ns0:sld>
</file>

<file path=ppt/slides/slide5.xml><?xml version="1.0" encoding="utf-8"?>
<ns0:sld xmlns:ns0="http://schemas.openxmlformats.org/presentationml/2006/main" xmlns:ns1="http://schemas.openxmlformats.org/drawingml/2006/main" xmlns:ns2="http://schemas.microsoft.com/office/drawing/2014/main" xmlns:ns3="http://schemas.microsoft.com/office/powerpoint/2010/main">
  <ns0:cSld>
    <ns0:bg>
      <ns0:bgPr>
        <ns1:solidFill>
          <ns1:srgbClr val="FAF8F3"/>
        </ns1:solidFill>
      </ns0:bgPr>
    </ns0:bg>
    <ns0:spTree>
      <ns0:nvGrpSpPr>
        <ns0:cNvPr id="1" name=""/>
        <ns0:cNvGrpSpPr/>
        <ns0:nvPr/>
      </ns0:nvGrpSpPr>
      <ns0:grpSpPr>
        <ns1:xfrm/>
      </ns0:grpSpPr>
      <ns0:sp>
        <ns0:nvSpPr>
          <ns0:cNvPr id="11" name="">
            <ns1:extLst>
              <ns1:ext uri="{FF2B5EF4-FFF2-40B4-BE49-F238E27FC236}">
                <ns2:creationId id="{E751B676-8817-42A1-A6E0-AAB6D599974B}"/>
              </ns1:ext>
            </ns1:extLst>
          </ns0:cNvPr>
          <ns0:cNvSpPr>
            <ns1:spLocks noGrp="1"/>
          </ns0:cNvSpPr>
          <ns0:nvPr/>
        </ns0:nvSpPr>
        <ns0:spPr>
          <ns1:xfrm>
            <ns1:off x="571500" y="247650"/>
            <ns1:ext cx="6667500" cy="314325"/>
          </ns1:xfrm>
          <ns1:prstGeom prst="rect">
            <ns1:avLst/>
          </ns1:prstGeom>
          <ns1:noFill/>
          <ns1:ln w="0">
            <ns1:noFill/>
          </ns1:ln>
        </ns0:spPr>
        <ns0:txBody>
          <ns1:bodyPr wrap="square" lIns="0" tIns="0" rIns="0" bIns="0" anchor="t">
            <ns1:noAutofit/>
          </ns1:bodyPr>
          <ns1:lstStyle>
            <ns1:defPPr algn="l">
              <ns1:defRPr sz="1800" b="1">
                <ns1:solidFill>
                  <ns1:srgbClr val="997B46"/>
                </ns1:solidFill>
                <ns1:latin typeface="Arial"/>
                <ns1:ea typeface="Arial Unicode MS"/>
                <ns1:cs typeface="Arial"/>
              </ns1:defRPr>
            </ns1:defPPr>
          </ns1:lstStyle>
          <ns1:p>
            <ns1:pPr algn="l">
              <ns1:lnSpc>
                <ns1:spcPct val="108000"/>
              </ns1:lnSpc>
              <ns1:buNone/>
              <ns1:defRPr sz="1800" b="1">
                <ns1:solidFill>
                  <ns1:srgbClr val="997B46"/>
                </ns1:solidFill>
                <ns1:latin typeface="Arial"/>
                <ns1:ea typeface="Arial Unicode MS"/>
                <ns1:cs typeface="Arial"/>
              </ns1:defRPr>
            </ns1:pPr>
            <ns1:r>
              <ns1:rPr sz="1800" b="1">
                <ns1:solidFill>
                  <ns1:srgbClr val="997B46"/>
                </ns1:solidFill>
                <ns1:latin typeface="Arial"/>
                <ns1:ea typeface="Arial Unicode MS"/>
                <ns1:cs typeface="Arial"/>
              </ns1:rPr>
              <ns1:t>SmartSAT</ns1:t>
            </ns1:r>
          </ns1:p>
        </ns0:txBody>
      </ns0:sp>
      <ns0:sp>
        <ns0:nvSpPr>
          <ns0:cNvPr id="2" name="">
            <ns1:extLst>
              <ns1:ext uri="{FF2B5EF4-FFF2-40B4-BE49-F238E27FC236}">
                <ns2:creationId id="{B0005E89-8029-4654-AEAA-B28477FBAF75}"/>
              </ns1:ext>
            </ns1:extLst>
          </ns0:cNvPr>
          <ns0:cNvSpPr>
            <ns1:spLocks noGrp="1"/>
          </ns0:cNvSpPr>
          <ns0:nvPr/>
        </ns0:nvSpPr>
        <ns0:spPr>
          <ns1:xfrm>
            <ns1:off x="571500" y="733425"/>
            <ns1:ext cx="11010900" cy="781050"/>
          </ns1:xfrm>
          <ns1:prstGeom prst="rect">
            <ns1:avLst/>
          </ns1:prstGeom>
          <ns1:noFill/>
          <ns1:ln w="0">
            <ns1:noFill/>
          </ns1:ln>
        </ns0:spPr>
        <ns0:txBody>
          <ns1:bodyPr wrap="square" lIns="0" tIns="0" rIns="0" bIns="0" anchor="t">
            <ns1:noAutofit/>
          </ns1:bodyPr>
          <ns1:lstStyle>
            <ns1:defPPr algn="l">
              <ns1:defRPr sz="3375" b="1">
                <ns1:solidFill>
                  <ns1:srgbClr val="132B40"/>
                </ns1:solidFill>
                <ns1:latin typeface="Arial"/>
                <ns1:ea typeface="Arial Unicode MS"/>
                <ns1:cs typeface="Arial"/>
              </ns1:defRPr>
            </ns1:defPPr>
          </ns1:lstStyle>
          <ns1:p>
            <ns1:pPr algn="l">
              <ns1:lnSpc>
                <ns1:spcPct val="108000"/>
              </ns1:lnSpc>
              <ns1:buNone/>
              <ns1:defRPr sz="3375" b="1">
                <ns1:solidFill>
                  <ns1:srgbClr val="132B40"/>
                </ns1:solidFill>
                <ns1:latin typeface="Arial"/>
                <ns1:ea typeface="Arial Unicode MS"/>
                <ns1:cs typeface="Arial"/>
              </ns1:defRPr>
            </ns1:pPr>
            <ns1:r>
              <ns1:rPr sz="3375" b="1">
                <ns1:solidFill>
                  <ns1:srgbClr val="132B40"/>
                </ns1:solidFill>
                <ns1:latin typeface="Arial"/>
                <ns1:ea typeface="Arial Unicode MS"/>
                <ns1:cs typeface="Arial"/>
              </ns1:rPr>
              <ns1:t>三项互补的核心团队职责</ns1:t>
            </ns1:r>
          </ns1:p>
        </ns0:txBody>
      </ns0:sp>
      <ns0:sp>
        <ns0:nvSpPr>
          <ns0:cNvPr id="3" name="">
            <ns1:extLst>
              <ns1:ext uri="{FF2B5EF4-FFF2-40B4-BE49-F238E27FC236}">
                <ns2:creationId id="{973F0435-9D5B-460C-BF5E-E225A9DF51A2}"/>
              </ns1:ext>
            </ns1:extLst>
          </ns0:cNvPr>
          <ns0:cNvSpPr>
            <ns1:spLocks noGrp="1"/>
          </ns0:cNvSpPr>
          <ns0:nvPr/>
        </ns0:nvSpPr>
        <ns0:spPr>
          <ns1:xfrm>
            <ns1:off x="571500" y="6334125"/>
            <ns1:ext cx="10477500" cy="295275"/>
          </ns1:xfrm>
          <ns1:prstGeom prst="rect">
            <ns1:avLst/>
          </ns1:prstGeom>
          <ns1:noFill/>
          <ns1:ln w="0">
            <ns1:noFill/>
          </ns1:ln>
        </ns0:spPr>
        <ns0:txBody>
          <ns1:bodyPr wrap="square" lIns="0" tIns="0" rIns="0" bIns="0" anchor="t">
            <ns1:noAutofit/>
          </ns1:bodyPr>
          <ns1:lstStyle>
            <ns1:defPPr algn="l">
              <ns1:defRPr sz="1200" b="0">
                <ns1:solidFill>
                  <ns1:srgbClr val="53616A"/>
                </ns1:solidFill>
                <ns1:latin typeface="Arial"/>
                <ns1:ea typeface="Arial Unicode MS"/>
                <ns1:cs typeface="Arial"/>
              </ns1:defRPr>
            </ns1:defPPr>
          </ns1:lstStyle>
          <ns1:p>
            <ns1:pPr algn="l">
              <ns1:lnSpc>
                <ns1:spcPct val="108000"/>
              </ns1:lnSpc>
              <ns1:buNone/>
              <ns1:defRPr sz="1200" b="0">
                <ns1:solidFill>
                  <ns1:srgbClr val="53616A"/>
                </ns1:solidFill>
                <ns1:latin typeface="Arial"/>
                <ns1:ea typeface="Arial Unicode MS"/>
                <ns1:cs typeface="Arial"/>
              </ns1:defRPr>
            </ns1:pPr>
            <ns1:r>
              <ns1:rPr sz="1200" b="0">
                <ns1:solidFill>
                  <ns1:srgbClr val="53616A"/>
                </ns1:solidFill>
                <ns1:latin typeface="Arial"/>
                <ns1:ea typeface="Arial Unicode MS"/>
                <ns1:cs typeface="Arial"/>
              </ns1:rPr>
              <ns1:t>团队分工</ns1:t>
            </ns1:r>
          </ns1:p>
        </ns0:txBody>
      </ns0:sp>
      <ns0:sp>
        <ns0:nvSpPr>
          <ns0:cNvPr id="4" name="">
            <ns1:extLst>
              <ns1:ext uri="{FF2B5EF4-FFF2-40B4-BE49-F238E27FC236}">
                <ns2:creationId id="{DE90BAEE-B389-472C-B6C8-AC207A482040}"/>
              </ns1:ext>
            </ns1:extLst>
          </ns0:cNvPr>
          <ns0:cNvSpPr>
            <ns1:spLocks noGrp="1"/>
          </ns0:cNvSpPr>
          <ns0:nvPr/>
        </ns0:nvSpPr>
        <ns0:spPr>
          <ns1:xfrm>
            <ns1:off x="11144250" y="6334125"/>
            <ns1:ext cx="476250" cy="285750"/>
          </ns1:xfrm>
          <ns1:prstGeom prst="rect">
            <ns1:avLst/>
          </ns1:prstGeom>
          <ns1:noFill/>
          <ns1:ln w="0">
            <ns1:noFill/>
          </ns1:ln>
        </ns0:spPr>
        <ns0:txBody>
          <ns1:bodyPr wrap="square" lIns="0" tIns="0" rIns="0" bIns="0" anchor="t">
            <ns1:noAutofit/>
          </ns1:bodyPr>
          <ns1:lstStyle>
            <ns1:defPPr algn="r">
              <ns1:defRPr sz="1275" b="0">
                <ns1:solidFill>
                  <ns1:srgbClr val="997B46"/>
                </ns1:solidFill>
                <ns1:latin typeface="Arial"/>
                <ns1:ea typeface="Arial Unicode MS"/>
                <ns1:cs typeface="Arial"/>
              </ns1:defRPr>
            </ns1:defPPr>
          </ns1:lstStyle>
          <ns1:p>
            <ns1:pPr algn="r">
              <ns1:lnSpc>
                <ns1:spcPct val="108000"/>
              </ns1:lnSpc>
              <ns1:buNone/>
              <ns1:defRPr sz="1275" b="0">
                <ns1:solidFill>
                  <ns1:srgbClr val="997B46"/>
                </ns1:solidFill>
                <ns1:latin typeface="Arial"/>
                <ns1:ea typeface="Arial Unicode MS"/>
                <ns1:cs typeface="Arial"/>
              </ns1:defRPr>
            </ns1:pPr>
            <ns1:r>
              <ns1:rPr sz="1275" b="0">
                <ns1:solidFill>
                  <ns1:srgbClr val="997B46"/>
                </ns1:solidFill>
                <ns1:latin typeface="Arial"/>
                <ns1:ea typeface="Arial Unicode MS"/>
                <ns1:cs typeface="Arial"/>
              </ns1:rPr>
              <ns1:t>05</ns1:t>
            </ns1:r>
          </ns1:p>
        </ns0:txBody>
      </ns0:sp>
      <ns0:sp>
        <ns0:nvSpPr>
          <ns0:cNvPr id="5" name="">
            <ns1:extLst>
              <ns1:ext uri="{FF2B5EF4-FFF2-40B4-BE49-F238E27FC236}">
                <ns2:creationId id="{C0A05C33-32ED-4F60-956B-8D8226EEF697}"/>
              </ns1:ext>
            </ns1:extLst>
          </ns0:cNvPr>
          <ns0:cNvSpPr>
            <ns1:spLocks noGrp="1"/>
          </ns0:cNvSpPr>
          <ns0:nvPr/>
        </ns0:nvSpPr>
        <ns0:spPr>
          <ns1:xfrm>
            <ns1:off x="571500" y="1743075"/>
            <ns1:ext cx="3286125" cy="666750"/>
          </ns1:xfrm>
          <ns1:prstGeom prst="rect">
            <ns1:avLst/>
          </ns1:prstGeom>
          <ns1:noFill/>
          <ns1:ln w="0">
            <ns1:noFill/>
          </ns1:ln>
        </ns0:spPr>
        <ns0:txBody>
          <ns1:bodyPr wrap="square" lIns="0" tIns="0" rIns="0" bIns="0" anchor="t">
            <ns1:noAutofit/>
          </ns1:bodyPr>
          <ns1:lstStyle>
            <ns1:defPPr algn="l">
              <ns1:defRPr sz="2775" b="1">
                <ns1:solidFill>
                  <ns1:srgbClr val="997B46"/>
                </ns1:solidFill>
                <ns1:latin typeface="Arial"/>
                <ns1:ea typeface="Arial Unicode MS"/>
                <ns1:cs typeface="Arial"/>
              </ns1:defRPr>
            </ns1:defPPr>
          </ns1:lstStyle>
          <ns1:p>
            <ns1:pPr algn="l">
              <ns1:lnSpc>
                <ns1:spcPct val="108000"/>
              </ns1:lnSpc>
              <ns1:buNone/>
              <ns1:defRPr sz="2775" b="1">
                <ns1:solidFill>
                  <ns1:srgbClr val="997B46"/>
                </ns1:solidFill>
                <ns1:latin typeface="Arial"/>
                <ns1:ea typeface="Arial Unicode MS"/>
                <ns1:cs typeface="Arial"/>
              </ns1:defRPr>
            </ns1:pPr>
            <ns1:r>
              <ns1:rPr sz="2775" b="1">
                <ns1:solidFill>
                  <ns1:srgbClr val="997B46"/>
                </ns1:solidFill>
                <ns1:latin typeface="Arial"/>
                <ns1:ea typeface="Arial Unicode MS"/>
                <ns1:cs typeface="Arial"/>
              </ns1:rPr>
              <ns1:t>资深教育专家</ns1:t>
            </ns1:r>
          </ns1:p>
        </ns0:txBody>
      </ns0:sp>
      <ns0:sp>
        <ns0:nvSpPr>
          <ns0:cNvPr id="6" name="">
            <ns1:extLst>
              <ns1:ext uri="{FF2B5EF4-FFF2-40B4-BE49-F238E27FC236}">
                <ns2:creationId id="{975EA084-5FDC-4F09-AC48-FD5F8140C87E}"/>
              </ns1:ext>
            </ns1:extLst>
          </ns0:cNvPr>
          <ns0:cNvSpPr>
            <ns1:spLocks noGrp="1"/>
          </ns0:cNvSpPr>
          <ns0:nvPr/>
        </ns0:nvSpPr>
        <ns0:spPr>
          <ns1:xfrm>
            <ns1:off x="4191000" y="1743075"/>
            <ns1:ext cx="7429500" cy="857250"/>
          </ns1:xfrm>
          <ns1:prstGeom prst="rect">
            <ns1:avLst/>
          </ns1:prstGeom>
          <ns1:noFill/>
          <ns1:ln w="0">
            <ns1:noFill/>
          </ns1:ln>
        </ns0:spPr>
        <ns0:txBody>
          <ns1:bodyPr wrap="square" lIns="0" tIns="0" rIns="0" bIns="0" anchor="t">
            <ns1:noAutofit/>
          </ns1:bodyPr>
          <ns1:lstStyle>
            <ns1:defPPr algn="l">
              <ns1:defRPr sz="2325" b="0">
                <ns1:solidFill>
                  <ns1:srgbClr val="132B40"/>
                </ns1:solidFill>
                <ns1:latin typeface="Arial"/>
                <ns1:ea typeface="Arial Unicode MS"/>
                <ns1:cs typeface="Arial"/>
              </ns1:defRPr>
            </ns1:defPPr>
          </ns1:lstStyle>
          <ns1:p>
            <ns1:pPr algn="l">
              <ns1:lnSpc>
                <ns1:spcPct val="108000"/>
              </ns1:lnSpc>
              <ns1:buNone/>
              <ns1:defRPr sz="2325" b="0">
                <ns1:solidFill>
                  <ns1:srgbClr val="132B40"/>
                </ns1:solidFill>
                <ns1:latin typeface="Arial"/>
                <ns1:ea typeface="Arial Unicode MS"/>
                <ns1:cs typeface="Arial"/>
              </ns1:defRPr>
            </ns1:pPr>
            <ns1:r>
              <ns1:rPr sz="2325" b="0">
                <ns1:solidFill>
                  <ns1:srgbClr val="132B40"/>
                </ns1:solidFill>
                <ns1:latin typeface="Arial"/>
                <ns1:ea typeface="Arial Unicode MS"/>
                <ns1:cs typeface="Arial"/>
              </ns1:rPr>
              <ns1:t>负责教学方法、讲解质量与学习效果依据</ns1:t>
            </ns1:r>
          </ns1:p>
        </ns0:txBody>
      </ns0:sp>
      <ns0:sp>
        <ns0:nvSpPr>
          <ns0:cNvPr id="7" name="">
            <ns1:extLst>
              <ns1:ext uri="{FF2B5EF4-FFF2-40B4-BE49-F238E27FC236}">
                <ns2:creationId id="{FEB5708A-16A5-4F5D-92B3-02B6BB3C2A5D}"/>
              </ns1:ext>
            </ns1:extLst>
          </ns0:cNvPr>
          <ns0:cNvSpPr>
            <ns1:spLocks noGrp="1"/>
          </ns0:cNvSpPr>
          <ns0:nvPr/>
        </ns0:nvSpPr>
        <ns0:spPr>
          <ns1:xfrm>
            <ns1:off x="571500" y="3152775"/>
            <ns1:ext cx="3286125" cy="666750"/>
          </ns1:xfrm>
          <ns1:prstGeom prst="rect">
            <ns1:avLst/>
          </ns1:prstGeom>
          <ns1:noFill/>
          <ns1:ln w="0">
            <ns1:noFill/>
          </ns1:ln>
        </ns0:spPr>
        <ns0:txBody>
          <ns1:bodyPr wrap="square" lIns="0" tIns="0" rIns="0" bIns="0" anchor="t">
            <ns1:noAutofit/>
          </ns1:bodyPr>
          <ns1:lstStyle>
            <ns1:defPPr algn="l">
              <ns1:defRPr sz="2775" b="1">
                <ns1:solidFill>
                  <ns1:srgbClr val="997B46"/>
                </ns1:solidFill>
                <ns1:latin typeface="Arial"/>
                <ns1:ea typeface="Arial Unicode MS"/>
                <ns1:cs typeface="Arial"/>
              </ns1:defRPr>
            </ns1:defPPr>
          </ns1:lstStyle>
          <ns1:p>
            <ns1:pPr algn="l">
              <ns1:lnSpc>
                <ns1:spcPct val="108000"/>
              </ns1:lnSpc>
              <ns1:buNone/>
              <ns1:defRPr sz="2775" b="1">
                <ns1:solidFill>
                  <ns1:srgbClr val="997B46"/>
                </ns1:solidFill>
                <ns1:latin typeface="Arial"/>
                <ns1:ea typeface="Arial Unicode MS"/>
                <ns1:cs typeface="Arial"/>
              </ns1:defRPr>
            </ns1:pPr>
            <ns1:r>
              <ns1:rPr sz="2775" b="1">
                <ns1:solidFill>
                  <ns1:srgbClr val="997B46"/>
                </ns1:solidFill>
                <ns1:latin typeface="Arial"/>
                <ns1:ea typeface="Arial Unicode MS"/>
                <ns1:cs typeface="Arial"/>
              </ns1:rPr>
              <ns1:t>技术负责人</ns1:t>
            </ns1:r>
          </ns1:p>
        </ns0:txBody>
      </ns0:sp>
      <ns0:sp>
        <ns0:nvSpPr>
          <ns0:cNvPr id="8" name="">
            <ns1:extLst>
              <ns1:ext uri="{FF2B5EF4-FFF2-40B4-BE49-F238E27FC236}">
                <ns2:creationId id="{BA416F7F-7DE4-40F2-BFCC-E605A2160E5D}"/>
              </ns1:ext>
            </ns1:extLst>
          </ns0:cNvPr>
          <ns0:cNvSpPr>
            <ns1:spLocks noGrp="1"/>
          </ns0:cNvSpPr>
          <ns0:nvPr/>
        </ns0:nvSpPr>
        <ns0:spPr>
          <ns1:xfrm>
            <ns1:off x="4191000" y="3152775"/>
            <ns1:ext cx="7429500" cy="857250"/>
          </ns1:xfrm>
          <ns1:prstGeom prst="rect">
            <ns1:avLst/>
          </ns1:prstGeom>
          <ns1:noFill/>
          <ns1:ln w="0">
            <ns1:noFill/>
          </ns1:ln>
        </ns0:spPr>
        <ns0:txBody>
          <ns1:bodyPr wrap="square" lIns="0" tIns="0" rIns="0" bIns="0" anchor="t">
            <ns1:noAutofit/>
          </ns1:bodyPr>
          <ns1:lstStyle>
            <ns1:defPPr algn="l">
              <ns1:defRPr sz="2325" b="0">
                <ns1:solidFill>
                  <ns1:srgbClr val="132B40"/>
                </ns1:solidFill>
                <ns1:latin typeface="Arial"/>
                <ns1:ea typeface="Arial Unicode MS"/>
                <ns1:cs typeface="Arial"/>
              </ns1:defRPr>
            </ns1:defPPr>
          </ns1:lstStyle>
          <ns1:p>
            <ns1:pPr algn="l">
              <ns1:lnSpc>
                <ns1:spcPct val="108000"/>
              </ns1:lnSpc>
              <ns1:buNone/>
              <ns1:defRPr sz="2325" b="0">
                <ns1:solidFill>
                  <ns1:srgbClr val="132B40"/>
                </ns1:solidFill>
                <ns1:latin typeface="Arial"/>
                <ns1:ea typeface="Arial Unicode MS"/>
                <ns1:cs typeface="Arial"/>
              </ns1:defRPr>
            </ns1:pPr>
            <ns1:r>
              <ns1:rPr sz="2325" b="0">
                <ns1:solidFill>
                  <ns1:srgbClr val="132B40"/>
                </ns1:solidFill>
                <ns1:latin typeface="Arial"/>
                <ns1:ea typeface="Arial Unicode MS"/>
                <ns1:cs typeface="Arial"/>
              </ns1:rPr>
              <ns1:t>使用 Anthropic AI 构建 SmartSAT.us，并验证产品功能</ns1:t>
            </ns1:r>
          </ns1:p>
        </ns0:txBody>
      </ns0:sp>
      <ns0:sp>
        <ns0:nvSpPr>
          <ns0:cNvPr id="9" name="">
            <ns1:extLst>
              <ns1:ext uri="{FF2B5EF4-FFF2-40B4-BE49-F238E27FC236}">
                <ns2:creationId id="{E87F1B2A-2AA5-4184-B9A6-1C5D85DB7AA4}"/>
              </ns1:ext>
            </ns1:extLst>
          </ns0:cNvPr>
          <ns0:cNvSpPr>
            <ns1:spLocks noGrp="1"/>
          </ns0:cNvSpPr>
          <ns0:nvPr/>
        </ns0:nvSpPr>
        <ns0:spPr>
          <ns1:xfrm>
            <ns1:off x="571500" y="4562475"/>
            <ns1:ext cx="3286125" cy="666750"/>
          </ns1:xfrm>
          <ns1:prstGeom prst="rect">
            <ns1:avLst/>
          </ns1:prstGeom>
          <ns1:noFill/>
          <ns1:ln w="0">
            <ns1:noFill/>
          </ns1:ln>
        </ns0:spPr>
        <ns0:txBody>
          <ns1:bodyPr wrap="square" lIns="0" tIns="0" rIns="0" bIns="0" anchor="t">
            <ns1:noAutofit/>
          </ns1:bodyPr>
          <ns1:lstStyle>
            <ns1:defPPr algn="l">
              <ns1:defRPr sz="2775" b="1">
                <ns1:solidFill>
                  <ns1:srgbClr val="997B46"/>
                </ns1:solidFill>
                <ns1:latin typeface="Arial"/>
                <ns1:ea typeface="Arial Unicode MS"/>
                <ns1:cs typeface="Arial"/>
              </ns1:defRPr>
            </ns1:defPPr>
          </ns1:lstStyle>
          <ns1:p>
            <ns1:pPr algn="l">
              <ns1:lnSpc>
                <ns1:spcPct val="108000"/>
              </ns1:lnSpc>
              <ns1:buNone/>
              <ns1:defRPr sz="2775" b="1">
                <ns1:solidFill>
                  <ns1:srgbClr val="997B46"/>
                </ns1:solidFill>
                <ns1:latin typeface="Arial"/>
                <ns1:ea typeface="Arial Unicode MS"/>
                <ns1:cs typeface="Arial"/>
              </ns1:defRPr>
            </ns1:pPr>
            <ns1:r>
              <ns1:rPr sz="2775" b="1">
                <ns1:solidFill>
                  <ns1:srgbClr val="997B46"/>
                </ns1:solidFill>
                <ns1:latin typeface="Arial"/>
                <ns1:ea typeface="Arial Unicode MS"/>
                <ns1:cs typeface="Arial"/>
              </ns1:rPr>
              <ns1:t>CEO</ns1:t>
            </ns1:r>
          </ns1:p>
        </ns0:txBody>
      </ns0:sp>
      <ns0:sp>
        <ns0:nvSpPr>
          <ns0:cNvPr id="10" name="">
            <ns1:extLst>
              <ns1:ext uri="{FF2B5EF4-FFF2-40B4-BE49-F238E27FC236}">
                <ns2:creationId id="{41B3EC20-7F92-4090-BB04-CD105740E391}"/>
              </ns1:ext>
            </ns1:extLst>
          </ns0:cNvPr>
          <ns0:cNvSpPr>
            <ns1:spLocks noGrp="1"/>
          </ns0:cNvSpPr>
          <ns0:nvPr/>
        </ns0:nvSpPr>
        <ns0:spPr>
          <ns1:xfrm>
            <ns1:off x="4191000" y="4562475"/>
            <ns1:ext cx="7429500" cy="857250"/>
          </ns1:xfrm>
          <ns1:prstGeom prst="rect">
            <ns1:avLst/>
          </ns1:prstGeom>
          <ns1:noFill/>
          <ns1:ln w="0">
            <ns1:noFill/>
          </ns1:ln>
        </ns0:spPr>
        <ns0:txBody>
          <ns1:bodyPr wrap="square" lIns="0" tIns="0" rIns="0" bIns="0" anchor="t">
            <ns1:noAutofit/>
          </ns1:bodyPr>
          <ns1:lstStyle>
            <ns1:defPPr algn="l">
              <ns1:defRPr sz="2325" b="0">
                <ns1:solidFill>
                  <ns1:srgbClr val="132B40"/>
                </ns1:solidFill>
                <ns1:latin typeface="Arial"/>
                <ns1:ea typeface="Arial Unicode MS"/>
                <ns1:cs typeface="Arial"/>
              </ns1:defRPr>
            </ns1:defPPr>
          </ns1:lstStyle>
          <ns1:p>
            <ns1:pPr algn="l">
              <ns1:lnSpc>
                <ns1:spcPct val="108000"/>
              </ns1:lnSpc>
              <ns1:buNone/>
              <ns1:defRPr sz="2325" b="0">
                <ns1:solidFill>
                  <ns1:srgbClr val="132B40"/>
                </ns1:solidFill>
                <ns1:latin typeface="Arial"/>
                <ns1:ea typeface="Arial Unicode MS"/>
                <ns1:cs typeface="Arial"/>
              </ns1:defRPr>
            </ns1:pPr>
            <ns1:r>
              <ns1:rPr sz="2325" b="0">
                <ns1:solidFill>
                  <ns1:srgbClr val="132B40"/>
                </ns1:solidFill>
                <ns1:latin typeface="Arial"/>
                <ns1:ea typeface="Arial Unicode MS"/>
                <ns1:cs typeface="Arial"/>
              </ns1:rPr>
              <ns1:t>负责融资、社交营销、合作拓展与业务增长</ns1:t>
            </ns1:r>
          </ns1:p>
        </ns0:txBody>
      </ns0:sp>
    </ns0:spTree>
    <ns0:extLst>
      <ns0:ext uri="{BB962C8B-B14F-4D97-AF65-F5344CB8AC3E}">
        <ns3:creationId val="174099929"/>
      </ns0:ext>
    </ns0:extLst>
  </ns0:cSld>
</ns0:sld>
</file>

<file path=ppt/slides/slide6.xml><?xml version="1.0" encoding="utf-8"?>
<ns0:sld xmlns:ns0="http://schemas.openxmlformats.org/presentationml/2006/main" xmlns:ns1="http://schemas.openxmlformats.org/drawingml/2006/main" xmlns:ns2="http://schemas.microsoft.com/office/drawing/2014/main" xmlns:ns3="http://schemas.microsoft.com/office/powerpoint/2010/main">
  <ns0:cSld>
    <ns0:bg>
      <ns0:bgPr>
        <ns1:solidFill>
          <ns1:srgbClr val="FAF8F3"/>
        </ns1:solidFill>
      </ns0:bgPr>
    </ns0:bg>
    <ns0:spTree>
      <ns0:nvGrpSpPr>
        <ns0:cNvPr id="1" name=""/>
        <ns0:cNvGrpSpPr/>
        <ns0:nvPr/>
      </ns0:nvGrpSpPr>
      <ns0:grpSpPr>
        <ns1:xfrm/>
      </ns0:grpSpPr>
      <ns0:sp>
        <ns0:nvSpPr>
          <ns0:cNvPr id="6" name="">
            <ns1:extLst>
              <ns1:ext uri="{FF2B5EF4-FFF2-40B4-BE49-F238E27FC236}">
                <ns2:creationId id="{E2E7E465-2BF7-4CFC-A9A4-AE1D7E69E355}"/>
              </ns1:ext>
            </ns1:extLst>
          </ns0:cNvPr>
          <ns0:cNvSpPr>
            <ns1:spLocks noGrp="1"/>
          </ns0:cNvSpPr>
          <ns0:nvPr/>
        </ns0:nvSpPr>
        <ns0:spPr>
          <ns1:xfrm>
            <ns1:off x="571500" y="247650"/>
            <ns1:ext cx="6667500" cy="314325"/>
          </ns1:xfrm>
          <ns1:prstGeom prst="rect">
            <ns1:avLst/>
          </ns1:prstGeom>
          <ns1:noFill/>
          <ns1:ln w="0">
            <ns1:noFill/>
          </ns1:ln>
        </ns0:spPr>
        <ns0:txBody>
          <ns1:bodyPr wrap="square" lIns="0" tIns="0" rIns="0" bIns="0" anchor="t">
            <ns1:noAutofit/>
          </ns1:bodyPr>
          <ns1:lstStyle>
            <ns1:defPPr algn="l">
              <ns1:defRPr sz="1800" b="1">
                <ns1:solidFill>
                  <ns1:srgbClr val="997B46"/>
                </ns1:solidFill>
                <ns1:latin typeface="Arial"/>
                <ns1:ea typeface="Arial Unicode MS"/>
                <ns1:cs typeface="Arial"/>
              </ns1:defRPr>
            </ns1:defPPr>
          </ns1:lstStyle>
          <ns1:p>
            <ns1:pPr algn="l">
              <ns1:lnSpc>
                <ns1:spcPct val="108000"/>
              </ns1:lnSpc>
              <ns1:buNone/>
              <ns1:defRPr sz="1800" b="1">
                <ns1:solidFill>
                  <ns1:srgbClr val="997B46"/>
                </ns1:solidFill>
                <ns1:latin typeface="Arial"/>
                <ns1:ea typeface="Arial Unicode MS"/>
                <ns1:cs typeface="Arial"/>
              </ns1:defRPr>
            </ns1:pPr>
            <ns1:r>
              <ns1:rPr sz="1800" b="1">
                <ns1:solidFill>
                  <ns1:srgbClr val="997B46"/>
                </ns1:solidFill>
                <ns1:latin typeface="Arial"/>
                <ns1:ea typeface="Arial Unicode MS"/>
                <ns1:cs typeface="Arial"/>
              </ns1:rPr>
              <ns1:t>SmartSAT</ns1:t>
            </ns1:r>
          </ns1:p>
        </ns0:txBody>
      </ns0:sp>
      <ns0:sp>
        <ns0:nvSpPr>
          <ns0:cNvPr id="2" name="">
            <ns1:extLst>
              <ns1:ext uri="{FF2B5EF4-FFF2-40B4-BE49-F238E27FC236}">
                <ns2:creationId id="{D5B98100-0D96-4E7E-9D2D-8B0CC9C6351E}"/>
              </ns1:ext>
            </ns1:extLst>
          </ns0:cNvPr>
          <ns0:cNvSpPr>
            <ns1:spLocks noGrp="1"/>
          </ns0:cNvSpPr>
          <ns0:nvPr/>
        </ns0:nvSpPr>
        <ns0:spPr>
          <ns1:xfrm>
            <ns1:off x="571500" y="733425"/>
            <ns1:ext cx="11010900" cy="781050"/>
          </ns1:xfrm>
          <ns1:prstGeom prst="rect">
            <ns1:avLst/>
          </ns1:prstGeom>
          <ns1:noFill/>
          <ns1:ln w="0">
            <ns1:noFill/>
          </ns1:ln>
        </ns0:spPr>
        <ns0:txBody>
          <ns1:bodyPr wrap="square" lIns="0" tIns="0" rIns="0" bIns="0" anchor="t">
            <ns1:noAutofit/>
          </ns1:bodyPr>
          <ns1:lstStyle>
            <ns1:defPPr algn="l">
              <ns1:defRPr sz="3375" b="1">
                <ns1:solidFill>
                  <ns1:srgbClr val="132B40"/>
                </ns1:solidFill>
                <ns1:latin typeface="Arial"/>
                <ns1:ea typeface="Arial Unicode MS"/>
                <ns1:cs typeface="Arial"/>
              </ns1:defRPr>
            </ns1:defPPr>
          </ns1:lstStyle>
          <ns1:p>
            <ns1:pPr algn="l">
              <ns1:lnSpc>
                <ns1:spcPct val="108000"/>
              </ns1:lnSpc>
              <ns1:buNone/>
              <ns1:defRPr sz="3375" b="1">
                <ns1:solidFill>
                  <ns1:srgbClr val="132B40"/>
                </ns1:solidFill>
                <ns1:latin typeface="Arial"/>
                <ns1:ea typeface="Arial Unicode MS"/>
                <ns1:cs typeface="Arial"/>
              </ns1:defRPr>
            </ns1:pPr>
            <ns1:r>
              <ns1:rPr sz="3375" b="1">
                <ns1:solidFill>
                  <ns1:srgbClr val="132B40"/>
                </ns1:solidFill>
                <ns1:latin typeface="Arial"/>
                <ns1:ea typeface="Arial Unicode MS"/>
                <ns1:cs typeface="Arial"/>
              </ns1:rPr>
              <ns1:t>需要收集的增长证据</ns1:t>
            </ns1:r>
          </ns1:p>
        </ns0:txBody>
      </ns0:sp>
      <ns0:sp>
        <ns0:nvSpPr>
          <ns0:cNvPr id="3" name="">
            <ns1:extLst>
              <ns1:ext uri="{FF2B5EF4-FFF2-40B4-BE49-F238E27FC236}">
                <ns2:creationId id="{53607BD9-F822-490A-A812-CFECC795C620}"/>
              </ns1:ext>
            </ns1:extLst>
          </ns0:cNvPr>
          <ns0:cNvSpPr>
            <ns1:spLocks noGrp="1"/>
          </ns0:cNvSpPr>
          <ns0:nvPr/>
        </ns0:nvSpPr>
        <ns0:spPr>
          <ns1:xfrm>
            <ns1:off x="571500" y="6334125"/>
            <ns1:ext cx="10477500" cy="295275"/>
          </ns1:xfrm>
          <ns1:prstGeom prst="rect">
            <ns1:avLst/>
          </ns1:prstGeom>
          <ns1:noFill/>
          <ns1:ln w="0">
            <ns1:noFill/>
          </ns1:ln>
        </ns0:spPr>
        <ns0:txBody>
          <ns1:bodyPr wrap="square" lIns="0" tIns="0" rIns="0" bIns="0" anchor="t">
            <ns1:noAutofit/>
          </ns1:bodyPr>
          <ns1:lstStyle>
            <ns1:defPPr algn="l">
              <ns1:defRPr sz="1200" b="0">
                <ns1:solidFill>
                  <ns1:srgbClr val="53616A"/>
                </ns1:solidFill>
                <ns1:latin typeface="Arial"/>
                <ns1:ea typeface="Arial Unicode MS"/>
                <ns1:cs typeface="Arial"/>
              </ns1:defRPr>
            </ns1:defPPr>
          </ns1:lstStyle>
          <ns1:p>
            <ns1:pPr algn="l">
              <ns1:lnSpc>
                <ns1:spcPct val="108000"/>
              </ns1:lnSpc>
              <ns1:buNone/>
              <ns1:defRPr sz="1200" b="0">
                <ns1:solidFill>
                  <ns1:srgbClr val="53616A"/>
                </ns1:solidFill>
                <ns1:latin typeface="Arial"/>
                <ns1:ea typeface="Arial Unicode MS"/>
                <ns1:cs typeface="Arial"/>
              </ns1:defRPr>
            </ns1:pPr>
            <ns1:r>
              <ns1:rPr sz="1200" b="0">
                <ns1:solidFill>
                  <ns1:srgbClr val="53616A"/>
                </ns1:solidFill>
                <ns1:latin typeface="Arial"/>
                <ns1:ea typeface="Arial Unicode MS"/>
                <ns1:cs typeface="Arial"/>
              </ns1:rPr>
              <ns1:t>本次讨论尚未核验实际注册、付费、收入与留存数据。</ns1:t>
            </ns1:r>
          </ns1:p>
        </ns0:txBody>
      </ns0:sp>
      <ns0:sp>
        <ns0:nvSpPr>
          <ns0:cNvPr id="4" name="">
            <ns1:extLst>
              <ns1:ext uri="{FF2B5EF4-FFF2-40B4-BE49-F238E27FC236}">
                <ns2:creationId id="{19104503-7EAE-4D17-A110-3F87AAD58AFF}"/>
              </ns1:ext>
            </ns1:extLst>
          </ns0:cNvPr>
          <ns0:cNvSpPr>
            <ns1:spLocks noGrp="1"/>
          </ns0:cNvSpPr>
          <ns0:nvPr/>
        </ns0:nvSpPr>
        <ns0:spPr>
          <ns1:xfrm>
            <ns1:off x="11144250" y="6334125"/>
            <ns1:ext cx="476250" cy="285750"/>
          </ns1:xfrm>
          <ns1:prstGeom prst="rect">
            <ns1:avLst/>
          </ns1:prstGeom>
          <ns1:noFill/>
          <ns1:ln w="0">
            <ns1:noFill/>
          </ns1:ln>
        </ns0:spPr>
        <ns0:txBody>
          <ns1:bodyPr wrap="square" lIns="0" tIns="0" rIns="0" bIns="0" anchor="t">
            <ns1:noAutofit/>
          </ns1:bodyPr>
          <ns1:lstStyle>
            <ns1:defPPr algn="r">
              <ns1:defRPr sz="1275" b="0">
                <ns1:solidFill>
                  <ns1:srgbClr val="997B46"/>
                </ns1:solidFill>
                <ns1:latin typeface="Arial"/>
                <ns1:ea typeface="Arial Unicode MS"/>
                <ns1:cs typeface="Arial"/>
              </ns1:defRPr>
            </ns1:defPPr>
          </ns1:lstStyle>
          <ns1:p>
            <ns1:pPr algn="r">
              <ns1:lnSpc>
                <ns1:spcPct val="108000"/>
              </ns1:lnSpc>
              <ns1:buNone/>
              <ns1:defRPr sz="1275" b="0">
                <ns1:solidFill>
                  <ns1:srgbClr val="997B46"/>
                </ns1:solidFill>
                <ns1:latin typeface="Arial"/>
                <ns1:ea typeface="Arial Unicode MS"/>
                <ns1:cs typeface="Arial"/>
              </ns1:defRPr>
            </ns1:pPr>
            <ns1:r>
              <ns1:rPr sz="1275" b="0">
                <ns1:solidFill>
                  <ns1:srgbClr val="997B46"/>
                </ns1:solidFill>
                <ns1:latin typeface="Arial"/>
                <ns1:ea typeface="Arial Unicode MS"/>
                <ns1:cs typeface="Arial"/>
              </ns1:rPr>
              <ns1:t>06</ns1:t>
            </ns1:r>
          </ns1:p>
        </ns0:txBody>
      </ns0:sp>
      <ns0:graphicFrame>
        <ns0:nvGraphicFramePr>
          <ns0:cNvPr id="5" name="">
            <ns1:extLst>
              <ns1:ext uri="{FF2B5EF4-FFF2-40B4-BE49-F238E27FC236}">
                <ns2:creationId id="{04B3A70D-2B5D-4057-B4F2-4FE839C83281}"/>
              </ns1:ext>
            </ns1:extLst>
          </ns0:cNvPr>
          <ns0:cNvGraphicFramePr/>
          <ns0:nvPr/>
        </ns0:nvGraphicFramePr>
        <ns0:xfrm>
          <ns1:off x="571500" y="1724025"/>
          <ns1:ext cx="11049000" cy="3810000"/>
        </ns0:xfrm>
        <ns1:graphic>
          <ns1:graphicData uri="http://schemas.openxmlformats.org/drawingml/2006/table">
            <ns1:tbl>
              <ns1:tblPr/>
              <ns1:tblGrid>
                <ns1:gridCol w="3381375"/>
                <ns1:gridCol w="5286375"/>
                <ns1:gridCol w="2381250"/>
              </ns1:tblGrid>
              <ns1:tr h="762000">
                <ns1:tc>
                  <ns1:txBody>
                    <ns1:bodyPr/>
                    <ns1:lstStyle/>
                    <ns1:p>
                      <ns1:r>
                        <ns1:rPr sz="1875" b="1">
                          <ns1:solidFill>
                            <ns1:srgbClr val="997B46"/>
                          </ns1:solidFill>
                          <ns1:latin typeface="Arial"/>
                          <ns1:ea typeface="Arial Unicode MS"/>
                          <ns1:cs typeface="Arial"/>
                        </ns1:rPr>
                        <ns1:t>证据</ns1:t>
                      </ns1:r>
                    </ns1:p>
                  </ns1:txBody>
                  <ns1:tcPr marL="95250" marR="95250" marT="28575" marB="28575" anchor="ctr">
                    <ns1:lnL w="6668">
                      <ns1:solidFill>
                        <ns1:srgbClr val="D5C6A8"/>
                      </ns1:solidFill>
                      <ns1:prstDash val="solid"/>
                    </ns1:lnL>
                    <ns1:lnR w="6668">
                      <ns1:solidFill>
                        <ns1:srgbClr val="D5C6A8"/>
                      </ns1:solidFill>
                      <ns1:prstDash val="solid"/>
                    </ns1:lnR>
                    <ns1:lnT w="6668">
                      <ns1:solidFill>
                        <ns1:srgbClr val="D5C6A8"/>
                      </ns1:solidFill>
                      <ns1:prstDash val="solid"/>
                    </ns1:lnT>
                    <ns1:lnB w="6668">
                      <ns1:solidFill>
                        <ns1:srgbClr val="D5C6A8"/>
                      </ns1:solidFill>
                      <ns1:prstDash val="solid"/>
                    </ns1:lnB>
                    <ns1:solidFill>
                      <ns1:srgbClr val="F1E7D4"/>
                    </ns1:solidFill>
                  </ns1:tcPr>
                </ns1:tc>
                <ns1:tc>
                  <ns1:txBody>
                    <ns1:bodyPr/>
                    <ns1:lstStyle/>
                    <ns1:p>
                      <ns1:r>
                        <ns1:rPr sz="1875" b="1">
                          <ns1:solidFill>
                            <ns1:srgbClr val="997B46"/>
                          </ns1:solidFill>
                          <ns1:latin typeface="Arial"/>
                          <ns1:ea typeface="Arial Unicode MS"/>
                          <ns1:cs typeface="Arial"/>
                        </ns1:rPr>
                        <ns1:t>所需来源</ns1:t>
                      </ns1:r>
                    </ns1:p>
                  </ns1:txBody>
                  <ns1:tcPr marL="95250" marR="95250" marT="28575" marB="28575" anchor="ctr">
                    <ns1:lnR w="6668">
                      <ns1:solidFill>
                        <ns1:srgbClr val="D5C6A8"/>
                      </ns1:solidFill>
                      <ns1:prstDash val="solid"/>
                    </ns1:lnR>
                    <ns1:lnT w="6668">
                      <ns1:solidFill>
                        <ns1:srgbClr val="D5C6A8"/>
                      </ns1:solidFill>
                      <ns1:prstDash val="solid"/>
                    </ns1:lnT>
                    <ns1:lnB w="6668">
                      <ns1:solidFill>
                        <ns1:srgbClr val="D5C6A8"/>
                      </ns1:solidFill>
                      <ns1:prstDash val="solid"/>
                    </ns1:lnB>
                    <ns1:solidFill>
                      <ns1:srgbClr val="F1E7D4"/>
                    </ns1:solidFill>
                  </ns1:tcPr>
                </ns1:tc>
                <ns1:tc>
                  <ns1:txBody>
                    <ns1:bodyPr/>
                    <ns1:lstStyle/>
                    <ns1:p>
                      <ns1:r>
                        <ns1:rPr sz="1875" b="1">
                          <ns1:solidFill>
                            <ns1:srgbClr val="997B46"/>
                          </ns1:solidFill>
                          <ns1:latin typeface="Arial"/>
                          <ns1:ea typeface="Arial Unicode MS"/>
                          <ns1:cs typeface="Arial"/>
                        </ns1:rPr>
                        <ns1:t>当前状态</ns1:t>
                      </ns1:r>
                    </ns1:p>
                  </ns1:txBody>
                  <ns1:tcPr marL="95250" marR="95250" marT="28575" marB="28575" anchor="ctr">
                    <ns1:lnR w="6668">
                      <ns1:solidFill>
                        <ns1:srgbClr val="D5C6A8"/>
                      </ns1:solidFill>
                      <ns1:prstDash val="solid"/>
                    </ns1:lnR>
                    <ns1:lnT w="6668">
                      <ns1:solidFill>
                        <ns1:srgbClr val="D5C6A8"/>
                      </ns1:solidFill>
                      <ns1:prstDash val="solid"/>
                    </ns1:lnT>
                    <ns1:lnB w="6668">
                      <ns1:solidFill>
                        <ns1:srgbClr val="D5C6A8"/>
                      </ns1:solidFill>
                      <ns1:prstDash val="solid"/>
                    </ns1:lnB>
                    <ns1:solidFill>
                      <ns1:srgbClr val="F1E7D4"/>
                    </ns1:solidFill>
                  </ns1:tcPr>
                </ns1:tc>
              </ns1:tr>
              <ns1:tr h="762000">
                <ns1:tc>
                  <ns1:txBody>
                    <ns1:bodyPr/>
                    <ns1:lstStyle/>
                    <ns1:p>
                      <ns1:r>
                        <ns1:rPr sz="1875" b="0">
                          <ns1:solidFill>
                            <ns1:srgbClr val="132B40"/>
                          </ns1:solidFill>
                          <ns1:latin typeface="Arial"/>
                          <ns1:ea typeface="Arial Unicode MS"/>
                          <ns1:cs typeface="Arial"/>
                        </ns1:rPr>
                        <ns1:t>独立注册用户</ns1:t>
                      </ns1:r>
                    </ns1:p>
                  </ns1:txBody>
                  <ns1:tcPr marL="95250" marR="95250" marT="28575" marB="28575" anchor="ctr">
                    <ns1:lnL w="6668">
                      <ns1:solidFill>
                        <ns1:srgbClr val="D5C6A8"/>
                      </ns1:solidFill>
                      <ns1:prstDash val="solid"/>
                    </ns1:lnL>
                    <ns1:lnR w="6668">
                      <ns1:solidFill>
                        <ns1:srgbClr val="D5C6A8"/>
                      </ns1:solidFill>
                      <ns1:prstDash val="solid"/>
                    </ns1:lnR>
                    <ns1:lnB w="6668">
                      <ns1:solidFill>
                        <ns1:srgbClr val="D5C6A8"/>
                      </ns1:solidFill>
                      <ns1:prstDash val="solid"/>
                    </ns1:lnB>
                    <ns1:solidFill>
                      <ns1:srgbClr val="FAF8F3"/>
                    </ns1:solidFill>
                  </ns1:tcPr>
                </ns1:tc>
                <ns1:tc>
                  <ns1:txBody>
                    <ns1:bodyPr/>
                    <ns1:lstStyle/>
                    <ns1:p>
                      <ns1:r>
                        <ns1:rPr sz="1875" b="0">
                          <ns1:solidFill>
                            <ns1:srgbClr val="132B40"/>
                          </ns1:solidFill>
                          <ns1:latin typeface="Arial"/>
                          <ns1:ea typeface="Arial Unicode MS"/>
                          <ns1:cs typeface="Arial"/>
                        </ns1:rPr>
                        <ns1:t>带日期的导出，剔除测试、机器人和重复账号</ns1:t>
                      </ns1:r>
                    </ns1:p>
                  </ns1:txBody>
                  <ns1:tcPr marL="95250" marR="95250" marT="28575" marB="28575" anchor="ctr">
                    <ns1:lnR w="6668">
                      <ns1:solidFill>
                        <ns1:srgbClr val="D5C6A8"/>
                      </ns1:solidFill>
                      <ns1:prstDash val="solid"/>
                    </ns1:lnR>
                    <ns1:lnB w="6668">
                      <ns1:solidFill>
                        <ns1:srgbClr val="D5C6A8"/>
                      </ns1:solidFill>
                      <ns1:prstDash val="solid"/>
                    </ns1:lnB>
                    <ns1:solidFill>
                      <ns1:srgbClr val="FAF8F3"/>
                    </ns1:solidFill>
                  </ns1:tcPr>
                </ns1:tc>
                <ns1:tc>
                  <ns1:txBody>
                    <ns1:bodyPr/>
                    <ns1:lstStyle/>
                    <ns1:p>
                      <ns1:r>
                        <ns1:rPr sz="1875" b="0">
                          <ns1:solidFill>
                            <ns1:srgbClr val="132B40"/>
                          </ns1:solidFill>
                          <ns1:latin typeface="Arial"/>
                          <ns1:ea typeface="Arial Unicode MS"/>
                          <ns1:cs typeface="Arial"/>
                        </ns1:rPr>
                        <ns1:t>尚未核验</ns1:t>
                      </ns1:r>
                    </ns1:p>
                  </ns1:txBody>
                  <ns1:tcPr marL="95250" marR="95250" marT="28575" marB="28575" anchor="ctr">
                    <ns1:lnR w="6668">
                      <ns1:solidFill>
                        <ns1:srgbClr val="D5C6A8"/>
                      </ns1:solidFill>
                      <ns1:prstDash val="solid"/>
                    </ns1:lnR>
                    <ns1:lnB w="6668">
                      <ns1:solidFill>
                        <ns1:srgbClr val="D5C6A8"/>
                      </ns1:solidFill>
                      <ns1:prstDash val="solid"/>
                    </ns1:lnB>
                    <ns1:solidFill>
                      <ns1:srgbClr val="FAF8F3"/>
                    </ns1:solidFill>
                  </ns1:tcPr>
                </ns1:tc>
              </ns1:tr>
              <ns1:tr h="762000">
                <ns1:tc>
                  <ns1:txBody>
                    <ns1:bodyPr/>
                    <ns1:lstStyle/>
                    <ns1:p>
                      <ns1:r>
                        <ns1:rPr sz="1875" b="0">
                          <ns1:solidFill>
                            <ns1:srgbClr val="132B40"/>
                          </ns1:solidFill>
                          <ns1:latin typeface="Arial"/>
                          <ns1:ea typeface="Arial Unicode MS"/>
                          <ns1:cs typeface="Arial"/>
                        </ns1:rPr>
                        <ns1:t>A7、D7 与 D30</ns1:t>
                      </ns1:r>
                    </ns1:p>
                  </ns1:txBody>
                  <ns1:tcPr marL="95250" marR="95250" marT="28575" marB="28575" anchor="ctr">
                    <ns1:lnL w="6668">
                      <ns1:solidFill>
                        <ns1:srgbClr val="D5C6A8"/>
                      </ns1:solidFill>
                      <ns1:prstDash val="solid"/>
                    </ns1:lnL>
                    <ns1:lnR w="6668">
                      <ns1:solidFill>
                        <ns1:srgbClr val="D5C6A8"/>
                      </ns1:solidFill>
                      <ns1:prstDash val="solid"/>
                    </ns1:lnR>
                    <ns1:lnB w="6668">
                      <ns1:solidFill>
                        <ns1:srgbClr val="D5C6A8"/>
                      </ns1:solidFill>
                      <ns1:prstDash val="solid"/>
                    </ns1:lnB>
                    <ns1:solidFill>
                      <ns1:srgbClr val="FFFFFF"/>
                    </ns1:solidFill>
                  </ns1:tcPr>
                </ns1:tc>
                <ns1:tc>
                  <ns1:txBody>
                    <ns1:bodyPr/>
                    <ns1:lstStyle/>
                    <ns1:p>
                      <ns1:r>
                        <ns1:rPr sz="1875" b="0">
                          <ns1:solidFill>
                            <ns1:srgbClr val="132B40"/>
                          </ns1:solidFill>
                          <ns1:latin typeface="Arial"/>
                          <ns1:ea typeface="Arial Unicode MS"/>
                          <ns1:cs typeface="Arial"/>
                        </ns1:rPr>
                        <ns1:t>成熟学生群组数据与指标定义</ns1:t>
                      </ns1:r>
                    </ns1:p>
                  </ns1:txBody>
                  <ns1:tcPr marL="95250" marR="95250" marT="28575" marB="28575" anchor="ctr">
                    <ns1:lnR w="6668">
                      <ns1:solidFill>
                        <ns1:srgbClr val="D5C6A8"/>
                      </ns1:solidFill>
                      <ns1:prstDash val="solid"/>
                    </ns1:lnR>
                    <ns1:lnB w="6668">
                      <ns1:solidFill>
                        <ns1:srgbClr val="D5C6A8"/>
                      </ns1:solidFill>
                      <ns1:prstDash val="solid"/>
                    </ns1:lnB>
                    <ns1:solidFill>
                      <ns1:srgbClr val="FFFFFF"/>
                    </ns1:solidFill>
                  </ns1:tcPr>
                </ns1:tc>
                <ns1:tc>
                  <ns1:txBody>
                    <ns1:bodyPr/>
                    <ns1:lstStyle/>
                    <ns1:p>
                      <ns1:r>
                        <ns1:rPr sz="1875" b="0">
                          <ns1:solidFill>
                            <ns1:srgbClr val="132B40"/>
                          </ns1:solidFill>
                          <ns1:latin typeface="Arial"/>
                          <ns1:ea typeface="Arial Unicode MS"/>
                          <ns1:cs typeface="Arial"/>
                        </ns1:rPr>
                        <ns1:t>尚未核验</ns1:t>
                      </ns1:r>
                    </ns1:p>
                  </ns1:txBody>
                  <ns1:tcPr marL="95250" marR="95250" marT="28575" marB="28575" anchor="ctr">
                    <ns1:lnR w="6668">
                      <ns1:solidFill>
                        <ns1:srgbClr val="D5C6A8"/>
                      </ns1:solidFill>
                      <ns1:prstDash val="solid"/>
                    </ns1:lnR>
                    <ns1:lnB w="6668">
                      <ns1:solidFill>
                        <ns1:srgbClr val="D5C6A8"/>
                      </ns1:solidFill>
                      <ns1:prstDash val="solid"/>
                    </ns1:lnB>
                    <ns1:solidFill>
                      <ns1:srgbClr val="FFFFFF"/>
                    </ns1:solidFill>
                  </ns1:tcPr>
                </ns1:tc>
              </ns1:tr>
              <ns1:tr h="762000">
                <ns1:tc>
                  <ns1:txBody>
                    <ns1:bodyPr/>
                    <ns1:lstStyle/>
                    <ns1:p>
                      <ns1:r>
                        <ns1:rPr sz="1875" b="0">
                          <ns1:solidFill>
                            <ns1:srgbClr val="132B40"/>
                          </ns1:solidFill>
                          <ns1:latin typeface="Arial"/>
                          <ns1:ea typeface="Arial Unicode MS"/>
                          <ns1:cs typeface="Arial"/>
                        </ns1:rPr>
                        <ns1:t>学生周活与月活</ns1:t>
                      </ns1:r>
                    </ns1:p>
                  </ns1:txBody>
                  <ns1:tcPr marL="95250" marR="95250" marT="28575" marB="28575" anchor="ctr">
                    <ns1:lnL w="6668">
                      <ns1:solidFill>
                        <ns1:srgbClr val="D5C6A8"/>
                      </ns1:solidFill>
                      <ns1:prstDash val="solid"/>
                    </ns1:lnL>
                    <ns1:lnR w="6668">
                      <ns1:solidFill>
                        <ns1:srgbClr val="D5C6A8"/>
                      </ns1:solidFill>
                      <ns1:prstDash val="solid"/>
                    </ns1:lnR>
                    <ns1:lnB w="6668">
                      <ns1:solidFill>
                        <ns1:srgbClr val="D5C6A8"/>
                      </ns1:solidFill>
                      <ns1:prstDash val="solid"/>
                    </ns1:lnB>
                    <ns1:solidFill>
                      <ns1:srgbClr val="FAF8F3"/>
                    </ns1:solidFill>
                  </ns1:tcPr>
                </ns1:tc>
                <ns1:tc>
                  <ns1:txBody>
                    <ns1:bodyPr/>
                    <ns1:lstStyle/>
                    <ns1:p>
                      <ns1:r>
                        <ns1:rPr sz="1875" b="0">
                          <ns1:solidFill>
                            <ns1:srgbClr val="132B40"/>
                          </ns1:solidFill>
                          <ns1:latin typeface="Arial"/>
                          <ns1:ea typeface="Arial Unicode MS"/>
                          <ns1:cs typeface="Arial"/>
                        </ns1:rPr>
                        <ns1:t>有实际意义的学习行为事件</ns1:t>
                      </ns1:r>
                    </ns1:p>
                  </ns1:txBody>
                  <ns1:tcPr marL="95250" marR="95250" marT="28575" marB="28575" anchor="ctr">
                    <ns1:lnR w="6668">
                      <ns1:solidFill>
                        <ns1:srgbClr val="D5C6A8"/>
                      </ns1:solidFill>
                      <ns1:prstDash val="solid"/>
                    </ns1:lnR>
                    <ns1:lnB w="6668">
                      <ns1:solidFill>
                        <ns1:srgbClr val="D5C6A8"/>
                      </ns1:solidFill>
                      <ns1:prstDash val="solid"/>
                    </ns1:lnB>
                    <ns1:solidFill>
                      <ns1:srgbClr val="FAF8F3"/>
                    </ns1:solidFill>
                  </ns1:tcPr>
                </ns1:tc>
                <ns1:tc>
                  <ns1:txBody>
                    <ns1:bodyPr/>
                    <ns1:lstStyle/>
                    <ns1:p>
                      <ns1:r>
                        <ns1:rPr sz="1875" b="0">
                          <ns1:solidFill>
                            <ns1:srgbClr val="132B40"/>
                          </ns1:solidFill>
                          <ns1:latin typeface="Arial"/>
                          <ns1:ea typeface="Arial Unicode MS"/>
                          <ns1:cs typeface="Arial"/>
                        </ns1:rPr>
                        <ns1:t>尚未核验</ns1:t>
                      </ns1:r>
                    </ns1:p>
                  </ns1:txBody>
                  <ns1:tcPr marL="95250" marR="95250" marT="28575" marB="28575" anchor="ctr">
                    <ns1:lnR w="6668">
                      <ns1:solidFill>
                        <ns1:srgbClr val="D5C6A8"/>
                      </ns1:solidFill>
                      <ns1:prstDash val="solid"/>
                    </ns1:lnR>
                    <ns1:lnB w="6668">
                      <ns1:solidFill>
                        <ns1:srgbClr val="D5C6A8"/>
                      </ns1:solidFill>
                      <ns1:prstDash val="solid"/>
                    </ns1:lnB>
                    <ns1:solidFill>
                      <ns1:srgbClr val="FAF8F3"/>
                    </ns1:solidFill>
                  </ns1:tcPr>
                </ns1:tc>
              </ns1:tr>
              <ns1:tr h="762000">
                <ns1:tc>
                  <ns1:txBody>
                    <ns1:bodyPr/>
                    <ns1:lstStyle/>
                    <ns1:p>
                      <ns1:r>
                        <ns1:rPr sz="1875" b="0">
                          <ns1:solidFill>
                            <ns1:srgbClr val="132B40"/>
                          </ns1:solidFill>
                          <ns1:latin typeface="Arial"/>
                          <ns1:ea typeface="Arial Unicode MS"/>
                          <ns1:cs typeface="Arial"/>
                        </ns1:rPr>
                        <ns1:t>首次有效付费与现金净收入</ns1:t>
                      </ns1:r>
                    </ns1:p>
                  </ns1:txBody>
                  <ns1:tcPr marL="95250" marR="95250" marT="28575" marB="28575" anchor="ctr">
                    <ns1:lnL w="6668">
                      <ns1:solidFill>
                        <ns1:srgbClr val="D5C6A8"/>
                      </ns1:solidFill>
                      <ns1:prstDash val="solid"/>
                    </ns1:lnL>
                    <ns1:lnR w="6668">
                      <ns1:solidFill>
                        <ns1:srgbClr val="D5C6A8"/>
                      </ns1:solidFill>
                      <ns1:prstDash val="solid"/>
                    </ns1:lnR>
                    <ns1:lnB w="6668">
                      <ns1:solidFill>
                        <ns1:srgbClr val="D5C6A8"/>
                      </ns1:solidFill>
                      <ns1:prstDash val="solid"/>
                    </ns1:lnB>
                    <ns1:solidFill>
                      <ns1:srgbClr val="FFFFFF"/>
                    </ns1:solidFill>
                  </ns1:tcPr>
                </ns1:tc>
                <ns1:tc>
                  <ns1:txBody>
                    <ns1:bodyPr/>
                    <ns1:lstStyle/>
                    <ns1:p>
                      <ns1:r>
                        <ns1:rPr sz="1875" b="0">
                          <ns1:solidFill>
                            <ns1:srgbClr val="132B40"/>
                          </ns1:solidFill>
                          <ns1:latin typeface="Arial"/>
                          <ns1:ea typeface="Arial Unicode MS"/>
                          <ns1:cs typeface="Arial"/>
                        </ns1:rPr>
                        <ns1:t>扣除退款与撤销的支付记录</ns1:t>
                      </ns1:r>
                    </ns1:p>
                  </ns1:txBody>
                  <ns1:tcPr marL="95250" marR="95250" marT="28575" marB="28575" anchor="ctr">
                    <ns1:lnR w="6668">
                      <ns1:solidFill>
                        <ns1:srgbClr val="D5C6A8"/>
                      </ns1:solidFill>
                      <ns1:prstDash val="solid"/>
                    </ns1:lnR>
                    <ns1:lnB w="6668">
                      <ns1:solidFill>
                        <ns1:srgbClr val="D5C6A8"/>
                      </ns1:solidFill>
                      <ns1:prstDash val="solid"/>
                    </ns1:lnB>
                    <ns1:solidFill>
                      <ns1:srgbClr val="FFFFFF"/>
                    </ns1:solidFill>
                  </ns1:tcPr>
                </ns1:tc>
                <ns1:tc>
                  <ns1:txBody>
                    <ns1:bodyPr/>
                    <ns1:lstStyle/>
                    <ns1:p>
                      <ns1:r>
                        <ns1:rPr sz="1875" b="0">
                          <ns1:solidFill>
                            <ns1:srgbClr val="132B40"/>
                          </ns1:solidFill>
                          <ns1:latin typeface="Arial"/>
                          <ns1:ea typeface="Arial Unicode MS"/>
                          <ns1:cs typeface="Arial"/>
                        </ns1:rPr>
                        <ns1:t>尚未核验</ns1:t>
                      </ns1:r>
                    </ns1:p>
                  </ns1:txBody>
                  <ns1:tcPr marL="95250" marR="95250" marT="28575" marB="28575" anchor="ctr">
                    <ns1:lnR w="6668">
                      <ns1:solidFill>
                        <ns1:srgbClr val="D5C6A8"/>
                      </ns1:solidFill>
                      <ns1:prstDash val="solid"/>
                    </ns1:lnR>
                    <ns1:lnB w="6668">
                      <ns1:solidFill>
                        <ns1:srgbClr val="D5C6A8"/>
                      </ns1:solidFill>
                      <ns1:prstDash val="solid"/>
                    </ns1:lnB>
                    <ns1:solidFill>
                      <ns1:srgbClr val="FFFFFF"/>
                    </ns1:solidFill>
                  </ns1:tcPr>
                </ns1:tc>
              </ns1:tr>
            </ns1:tbl>
          </ns1:graphicData>
        </ns1:graphic>
      </ns0:graphicFrame>
    </ns0:spTree>
    <ns0:extLst>
      <ns0:ext uri="{BB962C8B-B14F-4D97-AF65-F5344CB8AC3E}">
        <ns3:creationId val="1282870565"/>
      </ns0:ext>
    </ns0:extLst>
  </ns0:cSld>
</ns0:sld>
</file>

<file path=ppt/slides/slide7.xml><?xml version="1.0" encoding="utf-8"?>
<ns0:sld xmlns:ns0="http://schemas.openxmlformats.org/presentationml/2006/main" xmlns:ns1="http://schemas.openxmlformats.org/drawingml/2006/main" xmlns:ns2="http://schemas.microsoft.com/office/drawing/2014/main" xmlns:ns3="http://schemas.microsoft.com/office/powerpoint/2010/main">
  <ns0:cSld>
    <ns0:bg>
      <ns0:bgPr>
        <ns1:solidFill>
          <ns1:srgbClr val="FAF8F3"/>
        </ns1:solidFill>
      </ns0:bgPr>
    </ns0:bg>
    <ns0:spTree>
      <ns0:nvGrpSpPr>
        <ns0:cNvPr id="1" name=""/>
        <ns0:cNvGrpSpPr/>
        <ns0:nvPr/>
      </ns0:nvGrpSpPr>
      <ns0:grpSpPr>
        <ns1:xfrm/>
      </ns0:grpSpPr>
      <ns0:sp>
        <ns0:nvSpPr>
          <ns0:cNvPr id="8" name="">
            <ns1:extLst>
              <ns1:ext uri="{FF2B5EF4-FFF2-40B4-BE49-F238E27FC236}">
                <ns2:creationId id="{C4D99A65-4DD0-49CE-A39D-0A4BBA88EAC3}"/>
              </ns1:ext>
            </ns1:extLst>
          </ns0:cNvPr>
          <ns0:cNvSpPr>
            <ns1:spLocks noGrp="1"/>
          </ns0:cNvSpPr>
          <ns0:nvPr/>
        </ns0:nvSpPr>
        <ns0:spPr>
          <ns1:xfrm>
            <ns1:off x="571500" y="247650"/>
            <ns1:ext cx="6667500" cy="314325"/>
          </ns1:xfrm>
          <ns1:prstGeom prst="rect">
            <ns1:avLst/>
          </ns1:prstGeom>
          <ns1:noFill/>
          <ns1:ln w="0">
            <ns1:noFill/>
          </ns1:ln>
        </ns0:spPr>
        <ns0:txBody>
          <ns1:bodyPr wrap="square" lIns="0" tIns="0" rIns="0" bIns="0" anchor="t">
            <ns1:noAutofit/>
          </ns1:bodyPr>
          <ns1:lstStyle>
            <ns1:defPPr algn="l">
              <ns1:defRPr sz="1800" b="1">
                <ns1:solidFill>
                  <ns1:srgbClr val="997B46"/>
                </ns1:solidFill>
                <ns1:latin typeface="Arial"/>
                <ns1:ea typeface="Arial Unicode MS"/>
                <ns1:cs typeface="Arial"/>
              </ns1:defRPr>
            </ns1:defPPr>
          </ns1:lstStyle>
          <ns1:p>
            <ns1:pPr algn="l">
              <ns1:lnSpc>
                <ns1:spcPct val="108000"/>
              </ns1:lnSpc>
              <ns1:buNone/>
              <ns1:defRPr sz="1800" b="1">
                <ns1:solidFill>
                  <ns1:srgbClr val="997B46"/>
                </ns1:solidFill>
                <ns1:latin typeface="Arial"/>
                <ns1:ea typeface="Arial Unicode MS"/>
                <ns1:cs typeface="Arial"/>
              </ns1:defRPr>
            </ns1:pPr>
            <ns1:r>
              <ns1:rPr sz="1800" b="1">
                <ns1:solidFill>
                  <ns1:srgbClr val="997B46"/>
                </ns1:solidFill>
                <ns1:latin typeface="Arial"/>
                <ns1:ea typeface="Arial Unicode MS"/>
                <ns1:cs typeface="Arial"/>
              </ns1:rPr>
              <ns1:t>SmartSAT</ns1:t>
            </ns1:r>
          </ns1:p>
        </ns0:txBody>
      </ns0:sp>
      <ns0:sp>
        <ns0:nvSpPr>
          <ns0:cNvPr id="2" name="">
            <ns1:extLst>
              <ns1:ext uri="{FF2B5EF4-FFF2-40B4-BE49-F238E27FC236}">
                <ns2:creationId id="{DD3D55A7-DAD3-413F-8510-339AA1515491}"/>
              </ns1:ext>
            </ns1:extLst>
          </ns0:cNvPr>
          <ns0:cNvSpPr>
            <ns1:spLocks noGrp="1"/>
          </ns0:cNvSpPr>
          <ns0:nvPr/>
        </ns0:nvSpPr>
        <ns0:spPr>
          <ns1:xfrm>
            <ns1:off x="571500" y="733425"/>
            <ns1:ext cx="11010900" cy="781050"/>
          </ns1:xfrm>
          <ns1:prstGeom prst="rect">
            <ns1:avLst/>
          </ns1:prstGeom>
          <ns1:noFill/>
          <ns1:ln w="0">
            <ns1:noFill/>
          </ns1:ln>
        </ns0:spPr>
        <ns0:txBody>
          <ns1:bodyPr wrap="square" lIns="0" tIns="0" rIns="0" bIns="0" anchor="t">
            <ns1:noAutofit/>
          </ns1:bodyPr>
          <ns1:lstStyle>
            <ns1:defPPr algn="l">
              <ns1:defRPr sz="3375" b="1">
                <ns1:solidFill>
                  <ns1:srgbClr val="132B40"/>
                </ns1:solidFill>
                <ns1:latin typeface="Arial"/>
                <ns1:ea typeface="Arial Unicode MS"/>
                <ns1:cs typeface="Arial"/>
              </ns1:defRPr>
            </ns1:defPPr>
          </ns1:lstStyle>
          <ns1:p>
            <ns1:pPr algn="l">
              <ns1:lnSpc>
                <ns1:spcPct val="108000"/>
              </ns1:lnSpc>
              <ns1:buNone/>
              <ns1:defRPr sz="3375" b="1">
                <ns1:solidFill>
                  <ns1:srgbClr val="132B40"/>
                </ns1:solidFill>
                <ns1:latin typeface="Arial"/>
                <ns1:ea typeface="Arial Unicode MS"/>
                <ns1:cs typeface="Arial"/>
              </ns1:defRPr>
            </ns1:pPr>
            <ns1:r>
              <ns1:rPr sz="3375" b="1">
                <ns1:solidFill>
                  <ns1:srgbClr val="132B40"/>
                </ns1:solidFill>
                <ns1:latin typeface="Arial"/>
                <ns1:ea typeface="Arial Unicode MS"/>
                <ns1:cs typeface="Arial"/>
              </ns1:rPr>
              <ns1:t>可持续获客的验证依据</ns1:t>
            </ns1:r>
          </ns1:p>
        </ns0:txBody>
      </ns0:sp>
      <ns0:sp>
        <ns0:nvSpPr>
          <ns0:cNvPr id="3" name="">
            <ns1:extLst>
              <ns1:ext uri="{FF2B5EF4-FFF2-40B4-BE49-F238E27FC236}">
                <ns2:creationId id="{041DE5CF-929E-484F-867A-9E378A54586B}"/>
              </ns1:ext>
            </ns1:extLst>
          </ns0:cNvPr>
          <ns0:cNvSpPr>
            <ns1:spLocks noGrp="1"/>
          </ns0:cNvSpPr>
          <ns0:nvPr/>
        </ns0:nvSpPr>
        <ns0:spPr>
          <ns1:xfrm>
            <ns1:off x="571500" y="6334125"/>
            <ns1:ext cx="10477500" cy="295275"/>
          </ns1:xfrm>
          <ns1:prstGeom prst="rect">
            <ns1:avLst/>
          </ns1:prstGeom>
          <ns1:noFill/>
          <ns1:ln w="0">
            <ns1:noFill/>
          </ns1:ln>
        </ns0:spPr>
        <ns0:txBody>
          <ns1:bodyPr wrap="square" lIns="0" tIns="0" rIns="0" bIns="0" anchor="t">
            <ns1:noAutofit/>
          </ns1:bodyPr>
          <ns1:lstStyle>
            <ns1:defPPr algn="l">
              <ns1:defRPr sz="1200" b="0">
                <ns1:solidFill>
                  <ns1:srgbClr val="53616A"/>
                </ns1:solidFill>
                <ns1:latin typeface="Arial"/>
                <ns1:ea typeface="Arial Unicode MS"/>
                <ns1:cs typeface="Arial"/>
              </ns1:defRPr>
            </ns1:defPPr>
          </ns1:lstStyle>
          <ns1:p>
            <ns1:pPr algn="l">
              <ns1:lnSpc>
                <ns1:spcPct val="108000"/>
              </ns1:lnSpc>
              <ns1:buNone/>
              <ns1:defRPr sz="1200" b="0">
                <ns1:solidFill>
                  <ns1:srgbClr val="53616A"/>
                </ns1:solidFill>
                <ns1:latin typeface="Arial"/>
                <ns1:ea typeface="Arial Unicode MS"/>
                <ns1:cs typeface="Arial"/>
              </ns1:defRPr>
            </ns1:pPr>
            <ns1:r>
              <ns1:rPr sz="1200" b="0">
                <ns1:solidFill>
                  <ns1:srgbClr val="53616A"/>
                </ns1:solidFill>
                <ns1:latin typeface="Arial"/>
                <ns1:ea typeface="Arial Unicode MS"/>
                <ns1:cs typeface="Arial"/>
              </ns1:rPr>
              <ns1:t>试点目标描述计划中的工作，不代表已有合作或销售。</ns1:t>
            </ns1:r>
          </ns1:p>
        </ns0:txBody>
      </ns0:sp>
      <ns0:sp>
        <ns0:nvSpPr>
          <ns0:cNvPr id="4" name="">
            <ns1:extLst>
              <ns1:ext uri="{FF2B5EF4-FFF2-40B4-BE49-F238E27FC236}">
                <ns2:creationId id="{A9946A29-5CBC-4FD5-B0CB-C46F8DC167CC}"/>
              </ns1:ext>
            </ns1:extLst>
          </ns0:cNvPr>
          <ns0:cNvSpPr>
            <ns1:spLocks noGrp="1"/>
          </ns0:cNvSpPr>
          <ns0:nvPr/>
        </ns0:nvSpPr>
        <ns0:spPr>
          <ns1:xfrm>
            <ns1:off x="11144250" y="6334125"/>
            <ns1:ext cx="476250" cy="285750"/>
          </ns1:xfrm>
          <ns1:prstGeom prst="rect">
            <ns1:avLst/>
          </ns1:prstGeom>
          <ns1:noFill/>
          <ns1:ln w="0">
            <ns1:noFill/>
          </ns1:ln>
        </ns0:spPr>
        <ns0:txBody>
          <ns1:bodyPr wrap="square" lIns="0" tIns="0" rIns="0" bIns="0" anchor="t">
            <ns1:noAutofit/>
          </ns1:bodyPr>
          <ns1:lstStyle>
            <ns1:defPPr algn="r">
              <ns1:defRPr sz="1275" b="0">
                <ns1:solidFill>
                  <ns1:srgbClr val="997B46"/>
                </ns1:solidFill>
                <ns1:latin typeface="Arial"/>
                <ns1:ea typeface="Arial Unicode MS"/>
                <ns1:cs typeface="Arial"/>
              </ns1:defRPr>
            </ns1:defPPr>
          </ns1:lstStyle>
          <ns1:p>
            <ns1:pPr algn="r">
              <ns1:lnSpc>
                <ns1:spcPct val="108000"/>
              </ns1:lnSpc>
              <ns1:buNone/>
              <ns1:defRPr sz="1275" b="0">
                <ns1:solidFill>
                  <ns1:srgbClr val="997B46"/>
                </ns1:solidFill>
                <ns1:latin typeface="Arial"/>
                <ns1:ea typeface="Arial Unicode MS"/>
                <ns1:cs typeface="Arial"/>
              </ns1:defRPr>
            </ns1:pPr>
            <ns1:r>
              <ns1:rPr sz="1275" b="0">
                <ns1:solidFill>
                  <ns1:srgbClr val="997B46"/>
                </ns1:solidFill>
                <ns1:latin typeface="Arial"/>
                <ns1:ea typeface="Arial Unicode MS"/>
                <ns1:cs typeface="Arial"/>
              </ns1:rPr>
              <ns1:t>07</ns1:t>
            </ns1:r>
          </ns1:p>
        </ns0:txBody>
      </ns0:sp>
      <ns0:sp>
        <ns0:nvSpPr>
          <ns0:cNvPr id="5" name="">
            <ns1:extLst>
              <ns1:ext uri="{FF2B5EF4-FFF2-40B4-BE49-F238E27FC236}">
                <ns2:creationId id="{66AE74EA-5AC3-48FC-B124-D5B488B35C4E}"/>
              </ns1:ext>
            </ns1:extLst>
          </ns0:cNvPr>
          <ns0:cNvSpPr>
            <ns1:spLocks noGrp="1"/>
          </ns0:cNvSpPr>
          <ns0:nvPr/>
        </ns0:nvSpPr>
        <ns0:spPr>
          <ns1:xfrm>
            <ns1:off x="571500" y="1857375"/>
            <ns1:ext cx="2571750" cy="1219200"/>
          </ns1:xfrm>
          <ns1:prstGeom prst="rect">
            <ns1:avLst/>
          </ns1:prstGeom>
          <ns1:noFill/>
          <ns1:ln w="0">
            <ns1:noFill/>
          </ns1:ln>
        </ns0:spPr>
        <ns0:txBody>
          <ns1:bodyPr wrap="square" lIns="0" tIns="0" rIns="0" bIns="0" anchor="t">
            <ns1:noAutofit/>
          </ns1:bodyPr>
          <ns1:lstStyle>
            <ns1:defPPr algn="l">
              <ns1:defRPr sz="7200" b="1">
                <ns1:solidFill>
                  <ns1:srgbClr val="997B46"/>
                </ns1:solidFill>
                <ns1:latin typeface="Arial"/>
                <ns1:ea typeface="Arial Unicode MS"/>
                <ns1:cs typeface="Arial"/>
              </ns1:defRPr>
            </ns1:defPPr>
          </ns1:lstStyle>
          <ns1:p>
            <ns1:pPr algn="l">
              <ns1:lnSpc>
                <ns1:spcPct val="108000"/>
              </ns1:lnSpc>
              <ns1:buNone/>
              <ns1:defRPr sz="7200" b="1">
                <ns1:solidFill>
                  <ns1:srgbClr val="997B46"/>
                </ns1:solidFill>
                <ns1:latin typeface="Arial"/>
                <ns1:ea typeface="Arial Unicode MS"/>
                <ns1:cs typeface="Arial"/>
              </ns1:defRPr>
            </ns1:pPr>
            <ns1:r>
              <ns1:rPr sz="7200" b="1">
                <ns1:solidFill>
                  <ns1:srgbClr val="997B46"/>
                </ns1:solidFill>
                <ns1:latin typeface="Arial"/>
                <ns1:ea typeface="Arial Unicode MS"/>
                <ns1:cs typeface="Arial"/>
              </ns1:rPr>
              <ns1:t>3</ns1:t>
            </ns1:r>
          </ns1:p>
        </ns0:txBody>
      </ns0:sp>
      <ns0:sp>
        <ns0:nvSpPr>
          <ns0:cNvPr id="6" name="">
            <ns1:extLst>
              <ns1:ext uri="{FF2B5EF4-FFF2-40B4-BE49-F238E27FC236}">
                <ns2:creationId id="{4C817FC0-968D-42D6-9C2B-5B2CE56B9490}"/>
              </ns1:ext>
            </ns1:extLst>
          </ns0:cNvPr>
          <ns0:cNvSpPr>
            <ns1:spLocks noGrp="1"/>
          </ns0:cNvSpPr>
          <ns0:nvPr/>
        </ns0:nvSpPr>
        <ns0:spPr>
          <ns1:xfrm>
            <ns1:off x="3381375" y="2000250"/>
            <ns1:ext cx="8048625" cy="876300"/>
          </ns1:xfrm>
          <ns1:prstGeom prst="rect">
            <ns1:avLst/>
          </ns1:prstGeom>
          <ns1:noFill/>
          <ns1:ln w="0">
            <ns1:noFill/>
          </ns1:ln>
        </ns0:spPr>
        <ns0:txBody>
          <ns1:bodyPr wrap="square" lIns="0" tIns="0" rIns="0" bIns="0" anchor="t">
            <ns1:noAutofit/>
          </ns1:bodyPr>
          <ns1:lstStyle>
            <ns1:defPPr algn="l">
              <ns1:defRPr sz="3075" b="1">
                <ns1:solidFill>
                  <ns1:srgbClr val="132B40"/>
                </ns1:solidFill>
                <ns1:latin typeface="Arial"/>
                <ns1:ea typeface="Arial Unicode MS"/>
                <ns1:cs typeface="Arial"/>
              </ns1:defRPr>
            </ns1:defPPr>
          </ns1:lstStyle>
          <ns1:p>
            <ns1:pPr algn="l">
              <ns1:lnSpc>
                <ns1:spcPct val="108000"/>
              </ns1:lnSpc>
              <ns1:buNone/>
              <ns1:defRPr sz="3075" b="1">
                <ns1:solidFill>
                  <ns1:srgbClr val="132B40"/>
                </ns1:solidFill>
                <ns1:latin typeface="Arial"/>
                <ns1:ea typeface="Arial Unicode MS"/>
                <ns1:cs typeface="Arial"/>
              </ns1:defRPr>
            </ns1:pPr>
            <ns1:r>
              <ns1:rPr sz="3075" b="1">
                <ns1:solidFill>
                  <ns1:srgbClr val="132B40"/>
                </ns1:solidFill>
                <ns1:latin typeface="Arial"/>
                <ns1:ea typeface="Arial Unicode MS"/>
                <ns1:cs typeface="Arial"/>
              </ns1:rPr>
              <ns1:t>首先验证有效的合作试点</ns1:t>
            </ns1:r>
          </ns1:p>
        </ns0:txBody>
      </ns0:sp>
      <ns0:graphicFrame>
        <ns0:nvGraphicFramePr>
          <ns0:cNvPr id="7" name="">
            <ns1:extLst>
              <ns1:ext uri="{FF2B5EF4-FFF2-40B4-BE49-F238E27FC236}">
                <ns2:creationId id="{CD9A2925-9EF2-44EE-93EF-000F0EBC0346}"/>
              </ns1:ext>
            </ns1:extLst>
          </ns0:cNvPr>
          <ns0:cNvGraphicFramePr/>
          <ns0:nvPr/>
        </ns0:nvGraphicFramePr>
        <ns0:xfrm>
          <ns1:off x="571500" y="3590925"/>
          <ns1:ext cx="11049000" cy="2266950"/>
        </ns0:xfrm>
        <ns1:graphic>
          <ns1:graphicData uri="http://schemas.openxmlformats.org/drawingml/2006/table">
            <ns1:tbl>
              <ns1:tblPr/>
              <ns1:tblGrid>
                <ns1:gridCol w="3095625"/>
                <ns1:gridCol w="7953375"/>
              </ns1:tblGrid>
              <ns1:tr h="566738">
                <ns1:tc>
                  <ns1:txBody>
                    <ns1:bodyPr/>
                    <ns1:lstStyle/>
                    <ns1:p>
                      <ns1:r>
                        <ns1:rPr sz="1950" b="1">
                          <ns1:solidFill>
                            <ns1:srgbClr val="997B46"/>
                          </ns1:solidFill>
                          <ns1:latin typeface="Arial"/>
                          <ns1:ea typeface="Arial Unicode MS"/>
                          <ns1:cs typeface="Arial"/>
                        </ns1:rPr>
                        <ns1:t>测试方向</ns1:t>
                      </ns1:r>
                    </ns1:p>
                  </ns1:txBody>
                  <ns1:tcPr marL="95250" marR="95250" marT="28575" marB="28575" anchor="ctr">
                    <ns1:lnL w="6668">
                      <ns1:solidFill>
                        <ns1:srgbClr val="D5C6A8"/>
                      </ns1:solidFill>
                      <ns1:prstDash val="solid"/>
                    </ns1:lnL>
                    <ns1:lnR w="6668">
                      <ns1:solidFill>
                        <ns1:srgbClr val="D5C6A8"/>
                      </ns1:solidFill>
                      <ns1:prstDash val="solid"/>
                    </ns1:lnR>
                    <ns1:lnT w="6668">
                      <ns1:solidFill>
                        <ns1:srgbClr val="D5C6A8"/>
                      </ns1:solidFill>
                      <ns1:prstDash val="solid"/>
                    </ns1:lnT>
                    <ns1:lnB w="6668">
                      <ns1:solidFill>
                        <ns1:srgbClr val="D5C6A8"/>
                      </ns1:solidFill>
                      <ns1:prstDash val="solid"/>
                    </ns1:lnB>
                    <ns1:solidFill>
                      <ns1:srgbClr val="F1E7D4"/>
                    </ns1:solidFill>
                  </ns1:tcPr>
                </ns1:tc>
                <ns1:tc>
                  <ns1:txBody>
                    <ns1:bodyPr/>
                    <ns1:lstStyle/>
                    <ns1:p>
                      <ns1:r>
                        <ns1:rPr sz="1950" b="1">
                          <ns1:solidFill>
                            <ns1:srgbClr val="997B46"/>
                          </ns1:solidFill>
                          <ns1:latin typeface="Arial"/>
                          <ns1:ea typeface="Arial Unicode MS"/>
                          <ns1:cs typeface="Arial"/>
                        </ns1:rPr>
                        <ns1:t>所需证据</ns1:t>
                      </ns1:r>
                    </ns1:p>
                  </ns1:txBody>
                  <ns1:tcPr marL="95250" marR="95250" marT="28575" marB="28575" anchor="ctr">
                    <ns1:lnR w="6668">
                      <ns1:solidFill>
                        <ns1:srgbClr val="D5C6A8"/>
                      </ns1:solidFill>
                      <ns1:prstDash val="solid"/>
                    </ns1:lnR>
                    <ns1:lnT w="6668">
                      <ns1:solidFill>
                        <ns1:srgbClr val="D5C6A8"/>
                      </ns1:solidFill>
                      <ns1:prstDash val="solid"/>
                    </ns1:lnT>
                    <ns1:lnB w="6668">
                      <ns1:solidFill>
                        <ns1:srgbClr val="D5C6A8"/>
                      </ns1:solidFill>
                      <ns1:prstDash val="solid"/>
                    </ns1:lnB>
                    <ns1:solidFill>
                      <ns1:srgbClr val="F1E7D4"/>
                    </ns1:solidFill>
                  </ns1:tcPr>
                </ns1:tc>
              </ns1:tr>
              <ns1:tr h="566738">
                <ns1:tc>
                  <ns1:txBody>
                    <ns1:bodyPr/>
                    <ns1:lstStyle/>
                    <ns1:p>
                      <ns1:r>
                        <ns1:rPr sz="1950" b="0">
                          <ns1:solidFill>
                            <ns1:srgbClr val="132B40"/>
                          </ns1:solidFill>
                          <ns1:latin typeface="Arial"/>
                          <ns1:ea typeface="Arial Unicode MS"/>
                          <ns1:cs typeface="Arial"/>
                        </ns1:rPr>
                        <ns1:t>教育合作伙伴</ns1:t>
                      </ns1:r>
                    </ns1:p>
                  </ns1:txBody>
                  <ns1:tcPr marL="95250" marR="95250" marT="28575" marB="28575" anchor="ctr">
                    <ns1:lnL w="6668">
                      <ns1:solidFill>
                        <ns1:srgbClr val="D5C6A8"/>
                      </ns1:solidFill>
                      <ns1:prstDash val="solid"/>
                    </ns1:lnL>
                    <ns1:lnR w="6668">
                      <ns1:solidFill>
                        <ns1:srgbClr val="D5C6A8"/>
                      </ns1:solidFill>
                      <ns1:prstDash val="solid"/>
                    </ns1:lnR>
                    <ns1:lnB w="6668">
                      <ns1:solidFill>
                        <ns1:srgbClr val="D5C6A8"/>
                      </ns1:solidFill>
                      <ns1:prstDash val="solid"/>
                    </ns1:lnB>
                    <ns1:solidFill>
                      <ns1:srgbClr val="FAF8F3"/>
                    </ns1:solidFill>
                  </ns1:tcPr>
                </ns1:tc>
                <ns1:tc>
                  <ns1:txBody>
                    <ns1:bodyPr/>
                    <ns1:lstStyle/>
                    <ns1:p>
                      <ns1:r>
                        <ns1:rPr sz="1950" b="0">
                          <ns1:solidFill>
                            <ns1:srgbClr val="132B40"/>
                          </ns1:solidFill>
                          <ns1:latin typeface="Arial"/>
                          <ns1:ea typeface="Arial Unicode MS"/>
                          <ns1:cs typeface="Arial"/>
                        </ns1:rPr>
                        <ns1:t>独立注册用户及有效学习活动</ns1:t>
                      </ns1:r>
                    </ns1:p>
                  </ns1:txBody>
                  <ns1:tcPr marL="95250" marR="95250" marT="28575" marB="28575" anchor="ctr">
                    <ns1:lnR w="6668">
                      <ns1:solidFill>
                        <ns1:srgbClr val="D5C6A8"/>
                      </ns1:solidFill>
                      <ns1:prstDash val="solid"/>
                    </ns1:lnR>
                    <ns1:lnB w="6668">
                      <ns1:solidFill>
                        <ns1:srgbClr val="D5C6A8"/>
                      </ns1:solidFill>
                      <ns1:prstDash val="solid"/>
                    </ns1:lnB>
                    <ns1:solidFill>
                      <ns1:srgbClr val="FAF8F3"/>
                    </ns1:solidFill>
                  </ns1:tcPr>
                </ns1:tc>
              </ns1:tr>
              <ns1:tr h="566738">
                <ns1:tc>
                  <ns1:txBody>
                    <ns1:bodyPr/>
                    <ns1:lstStyle/>
                    <ns1:p>
                      <ns1:r>
                        <ns1:rPr sz="1950" b="0">
                          <ns1:solidFill>
                            <ns1:srgbClr val="132B40"/>
                          </ns1:solidFill>
                          <ns1:latin typeface="Arial"/>
                          <ns1:ea typeface="Arial Unicode MS"/>
                          <ns1:cs typeface="Arial"/>
                        </ns1:rPr>
                        <ns1:t>创作者推广</ns1:t>
                      </ns1:r>
                    </ns1:p>
                  </ns1:txBody>
                  <ns1:tcPr marL="95250" marR="95250" marT="28575" marB="28575" anchor="ctr">
                    <ns1:lnL w="6668">
                      <ns1:solidFill>
                        <ns1:srgbClr val="D5C6A8"/>
                      </ns1:solidFill>
                      <ns1:prstDash val="solid"/>
                    </ns1:lnL>
                    <ns1:lnR w="6668">
                      <ns1:solidFill>
                        <ns1:srgbClr val="D5C6A8"/>
                      </ns1:solidFill>
                      <ns1:prstDash val="solid"/>
                    </ns1:lnR>
                    <ns1:lnB w="6668">
                      <ns1:solidFill>
                        <ns1:srgbClr val="D5C6A8"/>
                      </ns1:solidFill>
                      <ns1:prstDash val="solid"/>
                    </ns1:lnB>
                    <ns1:solidFill>
                      <ns1:srgbClr val="FFFFFF"/>
                    </ns1:solidFill>
                  </ns1:tcPr>
                </ns1:tc>
                <ns1:tc>
                  <ns1:txBody>
                    <ns1:bodyPr/>
                    <ns1:lstStyle/>
                    <ns1:p>
                      <ns1:r>
                        <ns1:rPr sz="1950" b="0">
                          <ns1:solidFill>
                            <ns1:srgbClr val="132B40"/>
                          </ns1:solidFill>
                          <ns1:latin typeface="Arial"/>
                          <ns1:ea typeface="Arial Unicode MS"/>
                          <ns1:cs typeface="Arial"/>
                        </ns1:rPr>
                        <ns1:t>带标签访问、A7 及成熟付费转化数据</ns1:t>
                      </ns1:r>
                    </ns1:p>
                  </ns1:txBody>
                  <ns1:tcPr marL="95250" marR="95250" marT="28575" marB="28575" anchor="ctr">
                    <ns1:lnR w="6668">
                      <ns1:solidFill>
                        <ns1:srgbClr val="D5C6A8"/>
                      </ns1:solidFill>
                      <ns1:prstDash val="solid"/>
                    </ns1:lnR>
                    <ns1:lnB w="6668">
                      <ns1:solidFill>
                        <ns1:srgbClr val="D5C6A8"/>
                      </ns1:solidFill>
                      <ns1:prstDash val="solid"/>
                    </ns1:lnB>
                    <ns1:solidFill>
                      <ns1:srgbClr val="FFFFFF"/>
                    </ns1:solidFill>
                  </ns1:tcPr>
                </ns1:tc>
              </ns1:tr>
              <ns1:tr h="566738">
                <ns1:tc>
                  <ns1:txBody>
                    <ns1:bodyPr/>
                    <ns1:lstStyle/>
                    <ns1:p>
                      <ns1:r>
                        <ns1:rPr sz="1950" b="0">
                          <ns1:solidFill>
                            <ns1:srgbClr val="132B40"/>
                          </ns1:solidFill>
                          <ns1:latin typeface="Arial"/>
                          <ns1:ea typeface="Arial Unicode MS"/>
                          <ns1:cs typeface="Arial"/>
                        </ns1:rPr>
                        <ns1:t>学习者推荐</ns1:t>
                      </ns1:r>
                    </ns1:p>
                  </ns1:txBody>
                  <ns1:tcPr marL="95250" marR="95250" marT="28575" marB="28575" anchor="ctr">
                    <ns1:lnL w="6668">
                      <ns1:solidFill>
                        <ns1:srgbClr val="D5C6A8"/>
                      </ns1:solidFill>
                      <ns1:prstDash val="solid"/>
                    </ns1:lnL>
                    <ns1:lnR w="6668">
                      <ns1:solidFill>
                        <ns1:srgbClr val="D5C6A8"/>
                      </ns1:solidFill>
                      <ns1:prstDash val="solid"/>
                    </ns1:lnR>
                    <ns1:lnB w="6668">
                      <ns1:solidFill>
                        <ns1:srgbClr val="D5C6A8"/>
                      </ns1:solidFill>
                      <ns1:prstDash val="solid"/>
                    </ns1:lnB>
                    <ns1:solidFill>
                      <ns1:srgbClr val="FAF8F3"/>
                    </ns1:solidFill>
                  </ns1:tcPr>
                </ns1:tc>
                <ns1:tc>
                  <ns1:txBody>
                    <ns1:bodyPr/>
                    <ns1:lstStyle/>
                    <ns1:p>
                      <ns1:r>
                        <ns1:rPr sz="1950" b="0">
                          <ns1:solidFill>
                            <ns1:srgbClr val="132B40"/>
                          </ns1:solidFill>
                          <ns1:latin typeface="Arial"/>
                          <ns1:ea typeface="Arial Unicode MS"/>
                          <ns1:cs typeface="Arial"/>
                        </ns1:rPr>
                        <ns1:t>有效归因、退款与被推荐用户的激活情况</ns1:t>
                      </ns1:r>
                    </ns1:p>
                  </ns1:txBody>
                  <ns1:tcPr marL="95250" marR="95250" marT="28575" marB="28575" anchor="ctr">
                    <ns1:lnR w="6668">
                      <ns1:solidFill>
                        <ns1:srgbClr val="D5C6A8"/>
                      </ns1:solidFill>
                      <ns1:prstDash val="solid"/>
                    </ns1:lnR>
                    <ns1:lnB w="6668">
                      <ns1:solidFill>
                        <ns1:srgbClr val="D5C6A8"/>
                      </ns1:solidFill>
                      <ns1:prstDash val="solid"/>
                    </ns1:lnB>
                    <ns1:solidFill>
                      <ns1:srgbClr val="FAF8F3"/>
                    </ns1:solidFill>
                  </ns1:tcPr>
                </ns1:tc>
              </ns1:tr>
            </ns1:tbl>
          </ns1:graphicData>
        </ns1:graphic>
      </ns0:graphicFrame>
    </ns0:spTree>
    <ns0:extLst>
      <ns0:ext uri="{BB962C8B-B14F-4D97-AF65-F5344CB8AC3E}">
        <ns3:creationId val="1054164721"/>
      </ns0:ext>
    </ns0:extLst>
  </ns0:cSld>
</ns0:sld>
</file>

<file path=ppt/slides/slide8.xml><?xml version="1.0" encoding="utf-8"?>
<ns0:sld xmlns:ns0="http://schemas.openxmlformats.org/presentationml/2006/main" xmlns:ns1="http://schemas.openxmlformats.org/drawingml/2006/main" xmlns:ns2="http://schemas.microsoft.com/office/drawing/2014/main" xmlns:ns3="http://schemas.microsoft.com/office/powerpoint/2010/main">
  <ns0:cSld>
    <ns0:bg>
      <ns0:bgPr>
        <ns1:solidFill>
          <ns1:srgbClr val="FAF8F3"/>
        </ns1:solidFill>
      </ns0:bgPr>
    </ns0:bg>
    <ns0:spTree>
      <ns0:nvGrpSpPr>
        <ns0:cNvPr id="1" name=""/>
        <ns0:cNvGrpSpPr/>
        <ns0:nvPr/>
      </ns0:nvGrpSpPr>
      <ns0:grpSpPr>
        <ns1:xfrm/>
      </ns0:grpSpPr>
      <ns0:sp>
        <ns0:nvSpPr>
          <ns0:cNvPr id="6" name="">
            <ns1:extLst>
              <ns1:ext uri="{FF2B5EF4-FFF2-40B4-BE49-F238E27FC236}">
                <ns2:creationId id="{A3A8FAA1-8535-42AE-8321-EA23FD568DFB}"/>
              </ns1:ext>
            </ns1:extLst>
          </ns0:cNvPr>
          <ns0:cNvSpPr>
            <ns1:spLocks noGrp="1"/>
          </ns0:cNvSpPr>
          <ns0:nvPr/>
        </ns0:nvSpPr>
        <ns0:spPr>
          <ns1:xfrm>
            <ns1:off x="571500" y="247650"/>
            <ns1:ext cx="6667500" cy="314325"/>
          </ns1:xfrm>
          <ns1:prstGeom prst="rect">
            <ns1:avLst/>
          </ns1:prstGeom>
          <ns1:noFill/>
          <ns1:ln w="0">
            <ns1:noFill/>
          </ns1:ln>
        </ns0:spPr>
        <ns0:txBody>
          <ns1:bodyPr wrap="square" lIns="0" tIns="0" rIns="0" bIns="0" anchor="t">
            <ns1:noAutofit/>
          </ns1:bodyPr>
          <ns1:lstStyle>
            <ns1:defPPr algn="l">
              <ns1:defRPr sz="1800" b="1">
                <ns1:solidFill>
                  <ns1:srgbClr val="997B46"/>
                </ns1:solidFill>
                <ns1:latin typeface="Arial"/>
                <ns1:ea typeface="Arial Unicode MS"/>
                <ns1:cs typeface="Arial"/>
              </ns1:defRPr>
            </ns1:defPPr>
          </ns1:lstStyle>
          <ns1:p>
            <ns1:pPr algn="l">
              <ns1:lnSpc>
                <ns1:spcPct val="108000"/>
              </ns1:lnSpc>
              <ns1:buNone/>
              <ns1:defRPr sz="1800" b="1">
                <ns1:solidFill>
                  <ns1:srgbClr val="997B46"/>
                </ns1:solidFill>
                <ns1:latin typeface="Arial"/>
                <ns1:ea typeface="Arial Unicode MS"/>
                <ns1:cs typeface="Arial"/>
              </ns1:defRPr>
            </ns1:pPr>
            <ns1:r>
              <ns1:rPr sz="1800" b="1">
                <ns1:solidFill>
                  <ns1:srgbClr val="997B46"/>
                </ns1:solidFill>
                <ns1:latin typeface="Arial"/>
                <ns1:ea typeface="Arial Unicode MS"/>
                <ns1:cs typeface="Arial"/>
              </ns1:rPr>
              <ns1:t>SmartSAT</ns1:t>
            </ns1:r>
          </ns1:p>
        </ns0:txBody>
      </ns0:sp>
      <ns0:sp>
        <ns0:nvSpPr>
          <ns0:cNvPr id="2" name="">
            <ns1:extLst>
              <ns1:ext uri="{FF2B5EF4-FFF2-40B4-BE49-F238E27FC236}">
                <ns2:creationId id="{57A6ED27-40D6-4015-839B-5B2982C56998}"/>
              </ns1:ext>
            </ns1:extLst>
          </ns0:cNvPr>
          <ns0:cNvSpPr>
            <ns1:spLocks noGrp="1"/>
          </ns0:cNvSpPr>
          <ns0:nvPr/>
        </ns0:nvSpPr>
        <ns0:spPr>
          <ns1:xfrm>
            <ns1:off x="571500" y="733425"/>
            <ns1:ext cx="11010900" cy="781050"/>
          </ns1:xfrm>
          <ns1:prstGeom prst="rect">
            <ns1:avLst/>
          </ns1:prstGeom>
          <ns1:noFill/>
          <ns1:ln w="0">
            <ns1:noFill/>
          </ns1:ln>
        </ns0:spPr>
        <ns0:txBody>
          <ns1:bodyPr wrap="square" lIns="0" tIns="0" rIns="0" bIns="0" anchor="t">
            <ns1:noAutofit/>
          </ns1:bodyPr>
          <ns1:lstStyle>
            <ns1:defPPr algn="l">
              <ns1:defRPr sz="3375" b="1">
                <ns1:solidFill>
                  <ns1:srgbClr val="132B40"/>
                </ns1:solidFill>
                <ns1:latin typeface="Arial"/>
                <ns1:ea typeface="Arial Unicode MS"/>
                <ns1:cs typeface="Arial"/>
              </ns1:defRPr>
            </ns1:defPPr>
          </ns1:lstStyle>
          <ns1:p>
            <ns1:pPr algn="l">
              <ns1:lnSpc>
                <ns1:spcPct val="108000"/>
              </ns1:lnSpc>
              <ns1:buNone/>
              <ns1:defRPr sz="3375" b="1">
                <ns1:solidFill>
                  <ns1:srgbClr val="132B40"/>
                </ns1:solidFill>
                <ns1:latin typeface="Arial"/>
                <ns1:ea typeface="Arial Unicode MS"/>
                <ns1:cs typeface="Arial"/>
              </ns1:defRPr>
            </ns1:pPr>
            <ns1:r>
              <ns1:rPr sz="3375" b="1">
                <ns1:solidFill>
                  <ns1:srgbClr val="132B40"/>
                </ns1:solidFill>
                <ns1:latin typeface="Arial"/>
                <ns1:ea typeface="Arial Unicode MS"/>
                <ns1:cs typeface="Arial"/>
              </ns1:rPr>
              <ns1:t>商业模式与贡献利润</ns1:t>
            </ns1:r>
          </ns1:p>
        </ns0:txBody>
      </ns0:sp>
      <ns0:sp>
        <ns0:nvSpPr>
          <ns0:cNvPr id="3" name="">
            <ns1:extLst>
              <ns1:ext uri="{FF2B5EF4-FFF2-40B4-BE49-F238E27FC236}">
                <ns2:creationId id="{210E6E1E-2785-49D6-8FD9-4A83A9A351D9}"/>
              </ns1:ext>
            </ns1:extLst>
          </ns0:cNvPr>
          <ns0:cNvSpPr>
            <ns1:spLocks noGrp="1"/>
          </ns0:cNvSpPr>
          <ns0:nvPr/>
        </ns0:nvSpPr>
        <ns0:spPr>
          <ns1:xfrm>
            <ns1:off x="571500" y="6334125"/>
            <ns1:ext cx="10477500" cy="295275"/>
          </ns1:xfrm>
          <ns1:prstGeom prst="rect">
            <ns1:avLst/>
          </ns1:prstGeom>
          <ns1:noFill/>
          <ns1:ln w="0">
            <ns1:noFill/>
          </ns1:ln>
        </ns0:spPr>
        <ns0:txBody>
          <ns1:bodyPr wrap="square" lIns="0" tIns="0" rIns="0" bIns="0" anchor="t">
            <ns1:noAutofit/>
          </ns1:bodyPr>
          <ns1:lstStyle>
            <ns1:defPPr algn="l">
              <ns1:defRPr sz="1200" b="0">
                <ns1:solidFill>
                  <ns1:srgbClr val="53616A"/>
                </ns1:solidFill>
                <ns1:latin typeface="Arial"/>
                <ns1:ea typeface="Arial Unicode MS"/>
                <ns1:cs typeface="Arial"/>
              </ns1:defRPr>
            </ns1:defPPr>
          </ns1:lstStyle>
          <ns1:p>
            <ns1:pPr algn="l">
              <ns1:lnSpc>
                <ns1:spcPct val="108000"/>
              </ns1:lnSpc>
              <ns1:buNone/>
              <ns1:defRPr sz="1200" b="0">
                <ns1:solidFill>
                  <ns1:srgbClr val="53616A"/>
                </ns1:solidFill>
                <ns1:latin typeface="Arial"/>
                <ns1:ea typeface="Arial Unicode MS"/>
                <ns1:cs typeface="Arial"/>
              </ns1:defRPr>
            </ns1:pPr>
            <ns1:r>
              <ns1:rPr sz="1200" b="0">
                <ns1:solidFill>
                  <ns1:srgbClr val="53616A"/>
                </ns1:solidFill>
                <ns1:latin typeface="Arial"/>
                <ns1:ea typeface="Arial Unicode MS"/>
                <ns1:cs typeface="Arial"/>
              </ns1:rPr>
              <ns1:t>收入与贡献利润需以已核验的财务及群组数据计算。</ns1:t>
            </ns1:r>
          </ns1:p>
        </ns0:txBody>
      </ns0:sp>
      <ns0:sp>
        <ns0:nvSpPr>
          <ns0:cNvPr id="4" name="">
            <ns1:extLst>
              <ns1:ext uri="{FF2B5EF4-FFF2-40B4-BE49-F238E27FC236}">
                <ns2:creationId id="{F5E18C78-2DDD-49CD-97C8-757F3B98E172}"/>
              </ns1:ext>
            </ns1:extLst>
          </ns0:cNvPr>
          <ns0:cNvSpPr>
            <ns1:spLocks noGrp="1"/>
          </ns0:cNvSpPr>
          <ns0:nvPr/>
        </ns0:nvSpPr>
        <ns0:spPr>
          <ns1:xfrm>
            <ns1:off x="11144250" y="6334125"/>
            <ns1:ext cx="476250" cy="285750"/>
          </ns1:xfrm>
          <ns1:prstGeom prst="rect">
            <ns1:avLst/>
          </ns1:prstGeom>
          <ns1:noFill/>
          <ns1:ln w="0">
            <ns1:noFill/>
          </ns1:ln>
        </ns0:spPr>
        <ns0:txBody>
          <ns1:bodyPr wrap="square" lIns="0" tIns="0" rIns="0" bIns="0" anchor="t">
            <ns1:noAutofit/>
          </ns1:bodyPr>
          <ns1:lstStyle>
            <ns1:defPPr algn="r">
              <ns1:defRPr sz="1275" b="0">
                <ns1:solidFill>
                  <ns1:srgbClr val="997B46"/>
                </ns1:solidFill>
                <ns1:latin typeface="Arial"/>
                <ns1:ea typeface="Arial Unicode MS"/>
                <ns1:cs typeface="Arial"/>
              </ns1:defRPr>
            </ns1:defPPr>
          </ns1:lstStyle>
          <ns1:p>
            <ns1:pPr algn="r">
              <ns1:lnSpc>
                <ns1:spcPct val="108000"/>
              </ns1:lnSpc>
              <ns1:buNone/>
              <ns1:defRPr sz="1275" b="0">
                <ns1:solidFill>
                  <ns1:srgbClr val="997B46"/>
                </ns1:solidFill>
                <ns1:latin typeface="Arial"/>
                <ns1:ea typeface="Arial Unicode MS"/>
                <ns1:cs typeface="Arial"/>
              </ns1:defRPr>
            </ns1:pPr>
            <ns1:r>
              <ns1:rPr sz="1275" b="0">
                <ns1:solidFill>
                  <ns1:srgbClr val="997B46"/>
                </ns1:solidFill>
                <ns1:latin typeface="Arial"/>
                <ns1:ea typeface="Arial Unicode MS"/>
                <ns1:cs typeface="Arial"/>
              </ns1:rPr>
              <ns1:t>08</ns1:t>
            </ns1:r>
          </ns1:p>
        </ns0:txBody>
      </ns0:sp>
      <ns0:graphicFrame>
        <ns0:nvGraphicFramePr>
          <ns0:cNvPr id="5" name="">
            <ns1:extLst>
              <ns1:ext uri="{FF2B5EF4-FFF2-40B4-BE49-F238E27FC236}">
                <ns2:creationId id="{91B6E43E-6A64-465A-9B6F-BD37E28FA9FC}"/>
              </ns1:ext>
            </ns1:extLst>
          </ns0:cNvPr>
          <ns0:cNvGraphicFramePr/>
          <ns0:nvPr/>
        </ns0:nvGraphicFramePr>
        <ns0:xfrm>
          <ns1:off x="571500" y="1724025"/>
          <ns1:ext cx="11049000" cy="3924300"/>
        </ns0:xfrm>
        <ns1:graphic>
          <ns1:graphicData uri="http://schemas.openxmlformats.org/drawingml/2006/table">
            <ns1:tbl>
              <ns1:tblPr/>
              <ns1:tblGrid>
                <ns1:gridCol w="2905125"/>
                <ns1:gridCol w="8143875"/>
              </ns1:tblGrid>
              <ns1:tr h="654050">
                <ns1:tc>
                  <ns1:txBody>
                    <ns1:bodyPr/>
                    <ns1:lstStyle/>
                    <ns1:p>
                      <ns1:r>
                        <ns1:rPr sz="1950" b="1">
                          <ns1:solidFill>
                            <ns1:srgbClr val="997B46"/>
                          </ns1:solidFill>
                          <ns1:latin typeface="Arial"/>
                          <ns1:ea typeface="Arial Unicode MS"/>
                          <ns1:cs typeface="Arial"/>
                        </ns1:rPr>
                        <ns1:t>项目</ns1:t>
                      </ns1:r>
                    </ns1:p>
                  </ns1:txBody>
                  <ns1:tcPr marL="95250" marR="95250" marT="28575" marB="28575" anchor="ctr">
                    <ns1:lnL w="6668">
                      <ns1:solidFill>
                        <ns1:srgbClr val="D5C6A8"/>
                      </ns1:solidFill>
                      <ns1:prstDash val="solid"/>
                    </ns1:lnL>
                    <ns1:lnR w="6668">
                      <ns1:solidFill>
                        <ns1:srgbClr val="D5C6A8"/>
                      </ns1:solidFill>
                      <ns1:prstDash val="solid"/>
                    </ns1:lnR>
                    <ns1:lnT w="6668">
                      <ns1:solidFill>
                        <ns1:srgbClr val="D5C6A8"/>
                      </ns1:solidFill>
                      <ns1:prstDash val="solid"/>
                    </ns1:lnT>
                    <ns1:lnB w="6668">
                      <ns1:solidFill>
                        <ns1:srgbClr val="D5C6A8"/>
                      </ns1:solidFill>
                      <ns1:prstDash val="solid"/>
                    </ns1:lnB>
                    <ns1:solidFill>
                      <ns1:srgbClr val="F1E7D4"/>
                    </ns1:solidFill>
                  </ns1:tcPr>
                </ns1:tc>
                <ns1:tc>
                  <ns1:txBody>
                    <ns1:bodyPr/>
                    <ns1:lstStyle/>
                    <ns1:p>
                      <ns1:r>
                        <ns1:rPr sz="1950" b="1">
                          <ns1:solidFill>
                            <ns1:srgbClr val="997B46"/>
                          </ns1:solidFill>
                          <ns1:latin typeface="Arial"/>
                          <ns1:ea typeface="Arial Unicode MS"/>
                          <ns1:cs typeface="Arial"/>
                        </ns1:rPr>
                        <ns1:t>所需依据</ns1:t>
                      </ns1:r>
                    </ns1:p>
                  </ns1:txBody>
                  <ns1:tcPr marL="95250" marR="95250" marT="28575" marB="28575" anchor="ctr">
                    <ns1:lnR w="6668">
                      <ns1:solidFill>
                        <ns1:srgbClr val="D5C6A8"/>
                      </ns1:solidFill>
                      <ns1:prstDash val="solid"/>
                    </ns1:lnR>
                    <ns1:lnT w="6668">
                      <ns1:solidFill>
                        <ns1:srgbClr val="D5C6A8"/>
                      </ns1:solidFill>
                      <ns1:prstDash val="solid"/>
                    </ns1:lnT>
                    <ns1:lnB w="6668">
                      <ns1:solidFill>
                        <ns1:srgbClr val="D5C6A8"/>
                      </ns1:solidFill>
                      <ns1:prstDash val="solid"/>
                    </ns1:lnB>
                    <ns1:solidFill>
                      <ns1:srgbClr val="F1E7D4"/>
                    </ns1:solidFill>
                  </ns1:tcPr>
                </ns1:tc>
              </ns1:tr>
              <ns1:tr h="654050">
                <ns1:tc>
                  <ns1:txBody>
                    <ns1:bodyPr/>
                    <ns1:lstStyle/>
                    <ns1:p>
                      <ns1:r>
                        <ns1:rPr sz="1950" b="0">
                          <ns1:solidFill>
                            <ns1:srgbClr val="132B40"/>
                          </ns1:solidFill>
                          <ns1:latin typeface="Arial"/>
                          <ns1:ea typeface="Arial Unicode MS"/>
                          <ns1:cs typeface="Arial"/>
                        </ns1:rPr>
                        <ns1:t>收入</ns1:t>
                      </ns1:r>
                    </ns1:p>
                  </ns1:txBody>
                  <ns1:tcPr marL="95250" marR="95250" marT="28575" marB="28575" anchor="ctr">
                    <ns1:lnL w="6668">
                      <ns1:solidFill>
                        <ns1:srgbClr val="D5C6A8"/>
                      </ns1:solidFill>
                      <ns1:prstDash val="solid"/>
                    </ns1:lnL>
                    <ns1:lnR w="6668">
                      <ns1:solidFill>
                        <ns1:srgbClr val="D5C6A8"/>
                      </ns1:solidFill>
                      <ns1:prstDash val="solid"/>
                    </ns1:lnR>
                    <ns1:lnB w="6668">
                      <ns1:solidFill>
                        <ns1:srgbClr val="D5C6A8"/>
                      </ns1:solidFill>
                      <ns1:prstDash val="solid"/>
                    </ns1:lnB>
                    <ns1:solidFill>
                      <ns1:srgbClr val="FAF8F3"/>
                    </ns1:solidFill>
                  </ns1:tcPr>
                </ns1:tc>
                <ns1:tc>
                  <ns1:txBody>
                    <ns1:bodyPr/>
                    <ns1:lstStyle/>
                    <ns1:p>
                      <ns1:r>
                        <ns1:rPr sz="1950" b="0">
                          <ns1:solidFill>
                            <ns1:srgbClr val="132B40"/>
                          </ns1:solidFill>
                          <ns1:latin typeface="Arial"/>
                          <ns1:ea typeface="Arial Unicode MS"/>
                          <ns1:cs typeface="Arial"/>
                        </ns1:rPr>
                        <ns1:t>实际价格、有效付款与净收入</ns1:t>
                      </ns1:r>
                    </ns1:p>
                  </ns1:txBody>
                  <ns1:tcPr marL="95250" marR="95250" marT="28575" marB="28575" anchor="ctr">
                    <ns1:lnR w="6668">
                      <ns1:solidFill>
                        <ns1:srgbClr val="D5C6A8"/>
                      </ns1:solidFill>
                      <ns1:prstDash val="solid"/>
                    </ns1:lnR>
                    <ns1:lnB w="6668">
                      <ns1:solidFill>
                        <ns1:srgbClr val="D5C6A8"/>
                      </ns1:solidFill>
                      <ns1:prstDash val="solid"/>
                    </ns1:lnB>
                    <ns1:solidFill>
                      <ns1:srgbClr val="FAF8F3"/>
                    </ns1:solidFill>
                  </ns1:tcPr>
                </ns1:tc>
              </ns1:tr>
              <ns1:tr h="654050">
                <ns1:tc>
                  <ns1:txBody>
                    <ns1:bodyPr/>
                    <ns1:lstStyle/>
                    <ns1:p>
                      <ns1:r>
                        <ns1:rPr sz="1950" b="0">
                          <ns1:solidFill>
                            <ns1:srgbClr val="132B40"/>
                          </ns1:solidFill>
                          <ns1:latin typeface="Arial"/>
                          <ns1:ea typeface="Arial Unicode MS"/>
                          <ns1:cs typeface="Arial"/>
                        </ns1:rPr>
                        <ns1:t>产品成本</ns1:t>
                      </ns1:r>
                    </ns1:p>
                  </ns1:txBody>
                  <ns1:tcPr marL="95250" marR="95250" marT="28575" marB="28575" anchor="ctr">
                    <ns1:lnL w="6668">
                      <ns1:solidFill>
                        <ns1:srgbClr val="D5C6A8"/>
                      </ns1:solidFill>
                      <ns1:prstDash val="solid"/>
                    </ns1:lnL>
                    <ns1:lnR w="6668">
                      <ns1:solidFill>
                        <ns1:srgbClr val="D5C6A8"/>
                      </ns1:solidFill>
                      <ns1:prstDash val="solid"/>
                    </ns1:lnR>
                    <ns1:lnB w="6668">
                      <ns1:solidFill>
                        <ns1:srgbClr val="D5C6A8"/>
                      </ns1:solidFill>
                      <ns1:prstDash val="solid"/>
                    </ns1:lnB>
                    <ns1:solidFill>
                      <ns1:srgbClr val="FFFFFF"/>
                    </ns1:solidFill>
                  </ns1:tcPr>
                </ns1:tc>
                <ns1:tc>
                  <ns1:txBody>
                    <ns1:bodyPr/>
                    <ns1:lstStyle/>
                    <ns1:p>
                      <ns1:r>
                        <ns1:rPr sz="1950" b="0">
                          <ns1:solidFill>
                            <ns1:srgbClr val="132B40"/>
                          </ns1:solidFill>
                          <ns1:latin typeface="Arial"/>
                          <ns1:ea typeface="Arial Unicode MS"/>
                          <ns1:cs typeface="Arial"/>
                        </ns1:rPr>
                        <ns1:t>各群组对应的托管、AI 推理与支持成本</ns1:t>
                      </ns1:r>
                    </ns1:p>
                  </ns1:txBody>
                  <ns1:tcPr marL="95250" marR="95250" marT="28575" marB="28575" anchor="ctr">
                    <ns1:lnR w="6668">
                      <ns1:solidFill>
                        <ns1:srgbClr val="D5C6A8"/>
                      </ns1:solidFill>
                      <ns1:prstDash val="solid"/>
                    </ns1:lnR>
                    <ns1:lnB w="6668">
                      <ns1:solidFill>
                        <ns1:srgbClr val="D5C6A8"/>
                      </ns1:solidFill>
                      <ns1:prstDash val="solid"/>
                    </ns1:lnB>
                    <ns1:solidFill>
                      <ns1:srgbClr val="FFFFFF"/>
                    </ns1:solidFill>
                  </ns1:tcPr>
                </ns1:tc>
              </ns1:tr>
              <ns1:tr h="654050">
                <ns1:tc>
                  <ns1:txBody>
                    <ns1:bodyPr/>
                    <ns1:lstStyle/>
                    <ns1:p>
                      <ns1:r>
                        <ns1:rPr sz="1950" b="0">
                          <ns1:solidFill>
                            <ns1:srgbClr val="132B40"/>
                          </ns1:solidFill>
                          <ns1:latin typeface="Arial"/>
                          <ns1:ea typeface="Arial Unicode MS"/>
                          <ns1:cs typeface="Arial"/>
                        </ns1:rPr>
                        <ns1:t>佣金成本</ns1:t>
                      </ns1:r>
                    </ns1:p>
                  </ns1:txBody>
                  <ns1:tcPr marL="95250" marR="95250" marT="28575" marB="28575" anchor="ctr">
                    <ns1:lnL w="6668">
                      <ns1:solidFill>
                        <ns1:srgbClr val="D5C6A8"/>
                      </ns1:solidFill>
                      <ns1:prstDash val="solid"/>
                    </ns1:lnL>
                    <ns1:lnR w="6668">
                      <ns1:solidFill>
                        <ns1:srgbClr val="D5C6A8"/>
                      </ns1:solidFill>
                      <ns1:prstDash val="solid"/>
                    </ns1:lnR>
                    <ns1:lnB w="6668">
                      <ns1:solidFill>
                        <ns1:srgbClr val="D5C6A8"/>
                      </ns1:solidFill>
                      <ns1:prstDash val="solid"/>
                    </ns1:lnB>
                    <ns1:solidFill>
                      <ns1:srgbClr val="FAF8F3"/>
                    </ns1:solidFill>
                  </ns1:tcPr>
                </ns1:tc>
                <ns1:tc>
                  <ns1:txBody>
                    <ns1:bodyPr/>
                    <ns1:lstStyle/>
                    <ns1:p>
                      <ns1:r>
                        <ns1:rPr sz="1950" b="0">
                          <ns1:solidFill>
                            <ns1:srgbClr val="132B40"/>
                          </ns1:solidFill>
                          <ns1:latin typeface="Arial"/>
                          <ns1:ea typeface="Arial Unicode MS"/>
                          <ns1:cs typeface="Arial"/>
                        </ns1:rPr>
                        <ns1:t>正式比例 20% / 10% / 10%，计佣基数和结算细则待明确。</ns1:t>
                      </ns1:r>
                    </ns1:p>
                  </ns1:txBody>
                  <ns1:tcPr marL="95250" marR="95250" marT="28575" marB="28575" anchor="ctr">
                    <ns1:lnR w="6668">
                      <ns1:solidFill>
                        <ns1:srgbClr val="D5C6A8"/>
                      </ns1:solidFill>
                      <ns1:prstDash val="solid"/>
                    </ns1:lnR>
                    <ns1:lnB w="6668">
                      <ns1:solidFill>
                        <ns1:srgbClr val="D5C6A8"/>
                      </ns1:solidFill>
                      <ns1:prstDash val="solid"/>
                    </ns1:lnB>
                    <ns1:solidFill>
                      <ns1:srgbClr val="FAF8F3"/>
                    </ns1:solidFill>
                  </ns1:tcPr>
                </ns1:tc>
              </ns1:tr>
              <ns1:tr h="654050">
                <ns1:tc>
                  <ns1:txBody>
                    <ns1:bodyPr/>
                    <ns1:lstStyle/>
                    <ns1:p>
                      <ns1:r>
                        <ns1:rPr sz="1950" b="0">
                          <ns1:solidFill>
                            <ns1:srgbClr val="132B40"/>
                          </ns1:solidFill>
                          <ns1:latin typeface="Arial"/>
                          <ns1:ea typeface="Arial Unicode MS"/>
                          <ns1:cs typeface="Arial"/>
                        </ns1:rPr>
                        <ns1:t>获客成本</ns1:t>
                      </ns1:r>
                    </ns1:p>
                  </ns1:txBody>
                  <ns1:tcPr marL="95250" marR="95250" marT="28575" marB="28575" anchor="ctr">
                    <ns1:lnL w="6668">
                      <ns1:solidFill>
                        <ns1:srgbClr val="D5C6A8"/>
                      </ns1:solidFill>
                      <ns1:prstDash val="solid"/>
                    </ns1:lnL>
                    <ns1:lnR w="6668">
                      <ns1:solidFill>
                        <ns1:srgbClr val="D5C6A8"/>
                      </ns1:solidFill>
                      <ns1:prstDash val="solid"/>
                    </ns1:lnR>
                    <ns1:lnB w="6668">
                      <ns1:solidFill>
                        <ns1:srgbClr val="D5C6A8"/>
                      </ns1:solidFill>
                      <ns1:prstDash val="solid"/>
                    </ns1:lnB>
                    <ns1:solidFill>
                      <ns1:srgbClr val="FFFFFF"/>
                    </ns1:solidFill>
                  </ns1:tcPr>
                </ns1:tc>
                <ns1:tc>
                  <ns1:txBody>
                    <ns1:bodyPr/>
                    <ns1:lstStyle/>
                    <ns1:p>
                      <ns1:r>
                        <ns1:rPr sz="1950" b="0">
                          <ns1:solidFill>
                            <ns1:srgbClr val="132B40"/>
                          </ns1:solidFill>
                          <ns1:latin typeface="Arial"/>
                          <ns1:ea typeface="Arial Unicode MS"/>
                          <ns1:cs typeface="Arial"/>
                        </ns1:rPr>
                        <ns1:t>营销现金投入、归因与实际付费获客成本</ns1:t>
                      </ns1:r>
                    </ns1:p>
                  </ns1:txBody>
                  <ns1:tcPr marL="95250" marR="95250" marT="28575" marB="28575" anchor="ctr">
                    <ns1:lnR w="6668">
                      <ns1:solidFill>
                        <ns1:srgbClr val="D5C6A8"/>
                      </ns1:solidFill>
                      <ns1:prstDash val="solid"/>
                    </ns1:lnR>
                    <ns1:lnB w="6668">
                      <ns1:solidFill>
                        <ns1:srgbClr val="D5C6A8"/>
                      </ns1:solidFill>
                      <ns1:prstDash val="solid"/>
                    </ns1:lnB>
                    <ns1:solidFill>
                      <ns1:srgbClr val="FFFFFF"/>
                    </ns1:solidFill>
                  </ns1:tcPr>
                </ns1:tc>
              </ns1:tr>
              <ns1:tr h="654050">
                <ns1:tc>
                  <ns1:txBody>
                    <ns1:bodyPr/>
                    <ns1:lstStyle/>
                    <ns1:p>
                      <ns1:r>
                        <ns1:rPr sz="1950" b="0">
                          <ns1:solidFill>
                            <ns1:srgbClr val="132B40"/>
                          </ns1:solidFill>
                          <ns1:latin typeface="Arial"/>
                          <ns1:ea typeface="Arial Unicode MS"/>
                          <ns1:cs typeface="Arial"/>
                        </ns1:rPr>
                        <ns1:t>贡献利润</ns1:t>
                      </ns1:r>
                    </ns1:p>
                  </ns1:txBody>
                  <ns1:tcPr marL="95250" marR="95250" marT="28575" marB="28575" anchor="ctr">
                    <ns1:lnL w="6668">
                      <ns1:solidFill>
                        <ns1:srgbClr val="D5C6A8"/>
                      </ns1:solidFill>
                      <ns1:prstDash val="solid"/>
                    </ns1:lnL>
                    <ns1:lnR w="6668">
                      <ns1:solidFill>
                        <ns1:srgbClr val="D5C6A8"/>
                      </ns1:solidFill>
                      <ns1:prstDash val="solid"/>
                    </ns1:lnR>
                    <ns1:lnB w="6668">
                      <ns1:solidFill>
                        <ns1:srgbClr val="D5C6A8"/>
                      </ns1:solidFill>
                      <ns1:prstDash val="solid"/>
                    </ns1:lnB>
                    <ns1:solidFill>
                      <ns1:srgbClr val="FAF8F3"/>
                    </ns1:solidFill>
                  </ns1:tcPr>
                </ns1:tc>
                <ns1:tc>
                  <ns1:txBody>
                    <ns1:bodyPr/>
                    <ns1:lstStyle/>
                    <ns1:p>
                      <ns1:r>
                        <ns1:rPr sz="1950" b="0">
                          <ns1:solidFill>
                            <ns1:srgbClr val="132B40"/>
                          </ns1:solidFill>
                          <ns1:latin typeface="Arial"/>
                          <ns1:ea typeface="Arial Unicode MS"/>
                          <ns1:cs typeface="Arial"/>
                        </ns1:rPr>
                        <ns1:t>净收入减去可变成本、手续费与佣金</ns1:t>
                      </ns1:r>
                    </ns1:p>
                  </ns1:txBody>
                  <ns1:tcPr marL="95250" marR="95250" marT="28575" marB="28575" anchor="ctr">
                    <ns1:lnR w="6668">
                      <ns1:solidFill>
                        <ns1:srgbClr val="D5C6A8"/>
                      </ns1:solidFill>
                      <ns1:prstDash val="solid"/>
                    </ns1:lnR>
                    <ns1:lnB w="6668">
                      <ns1:solidFill>
                        <ns1:srgbClr val="D5C6A8"/>
                      </ns1:solidFill>
                      <ns1:prstDash val="solid"/>
                    </ns1:lnB>
                    <ns1:solidFill>
                      <ns1:srgbClr val="FAF8F3"/>
                    </ns1:solidFill>
                  </ns1:tcPr>
                </ns1:tc>
              </ns1:tr>
            </ns1:tbl>
          </ns1:graphicData>
        </ns1:graphic>
      </ns0:graphicFrame>
    </ns0:spTree>
    <ns0:extLst>
      <ns0:ext uri="{BB962C8B-B14F-4D97-AF65-F5344CB8AC3E}">
        <ns3:creationId val="1167726957"/>
      </ns0:ext>
    </ns0:extLst>
  </ns0:cSld>
</ns0:sld>
</file>

<file path=ppt/slides/slide9.xml><?xml version="1.0" encoding="utf-8"?>
<ns0:sld xmlns:ns0="http://schemas.openxmlformats.org/presentationml/2006/main" xmlns:ns1="http://schemas.openxmlformats.org/drawingml/2006/main" xmlns:ns2="http://schemas.microsoft.com/office/drawing/2014/main" xmlns:ns3="http://schemas.openxmlformats.org/drawingml/2006/chart" xmlns:ns4="http://schemas.openxmlformats.org/officeDocument/2006/relationships" xmlns:ns5="http://schemas.microsoft.com/office/powerpoint/2010/main">
  <ns0:cSld>
    <ns0:bg>
      <ns0:bgPr>
        <ns1:solidFill>
          <ns1:srgbClr val="FAF8F3"/>
        </ns1:solidFill>
      </ns0:bgPr>
    </ns0:bg>
    <ns0:spTree>
      <ns0:nvGrpSpPr>
        <ns0:cNvPr id="1" name=""/>
        <ns0:cNvGrpSpPr/>
        <ns0:nvPr/>
      </ns0:nvGrpSpPr>
      <ns0:grpSpPr>
        <ns1:xfrm/>
      </ns0:grpSpPr>
      <ns0:sp>
        <ns0:nvSpPr>
          <ns0:cNvPr id="9" name="">
            <ns1:extLst>
              <ns1:ext uri="{FF2B5EF4-FFF2-40B4-BE49-F238E27FC236}">
                <ns2:creationId id="{3C1E3774-A5F9-402E-A1A7-01CA12418156}"/>
              </ns1:ext>
            </ns1:extLst>
          </ns0:cNvPr>
          <ns0:cNvSpPr>
            <ns1:spLocks noGrp="1"/>
          </ns0:cNvSpPr>
          <ns0:nvPr/>
        </ns0:nvSpPr>
        <ns0:spPr>
          <ns1:xfrm>
            <ns1:off x="571500" y="247650"/>
            <ns1:ext cx="6667500" cy="314325"/>
          </ns1:xfrm>
          <ns1:prstGeom prst="rect">
            <ns1:avLst/>
          </ns1:prstGeom>
          <ns1:noFill/>
          <ns1:ln w="0">
            <ns1:noFill/>
          </ns1:ln>
        </ns0:spPr>
        <ns0:txBody>
          <ns1:bodyPr wrap="square" lIns="0" tIns="0" rIns="0" bIns="0" anchor="t">
            <ns1:noAutofit/>
          </ns1:bodyPr>
          <ns1:lstStyle>
            <ns1:defPPr algn="l">
              <ns1:defRPr sz="1800" b="1">
                <ns1:solidFill>
                  <ns1:srgbClr val="997B46"/>
                </ns1:solidFill>
                <ns1:latin typeface="Arial"/>
                <ns1:ea typeface="Arial Unicode MS"/>
                <ns1:cs typeface="Arial"/>
              </ns1:defRPr>
            </ns1:defPPr>
          </ns1:lstStyle>
          <ns1:p>
            <ns1:pPr algn="l">
              <ns1:lnSpc>
                <ns1:spcPct val="108000"/>
              </ns1:lnSpc>
              <ns1:buNone/>
              <ns1:defRPr sz="1800" b="1">
                <ns1:solidFill>
                  <ns1:srgbClr val="997B46"/>
                </ns1:solidFill>
                <ns1:latin typeface="Arial"/>
                <ns1:ea typeface="Arial Unicode MS"/>
                <ns1:cs typeface="Arial"/>
              </ns1:defRPr>
            </ns1:pPr>
            <ns1:r>
              <ns1:rPr sz="1800" b="1">
                <ns1:solidFill>
                  <ns1:srgbClr val="997B46"/>
                </ns1:solidFill>
                <ns1:latin typeface="Arial"/>
                <ns1:ea typeface="Arial Unicode MS"/>
                <ns1:cs typeface="Arial"/>
              </ns1:rPr>
              <ns1:t>SmartSAT</ns1:t>
            </ns1:r>
          </ns1:p>
        </ns0:txBody>
      </ns0:sp>
      <ns0:sp>
        <ns0:nvSpPr>
          <ns0:cNvPr id="2" name="">
            <ns1:extLst>
              <ns1:ext uri="{FF2B5EF4-FFF2-40B4-BE49-F238E27FC236}">
                <ns2:creationId id="{8F753CC1-ADFB-4F79-9817-76411A498546}"/>
              </ns1:ext>
            </ns1:extLst>
          </ns0:cNvPr>
          <ns0:cNvSpPr>
            <ns1:spLocks noGrp="1"/>
          </ns0:cNvSpPr>
          <ns0:nvPr/>
        </ns0:nvSpPr>
        <ns0:spPr>
          <ns1:xfrm>
            <ns1:off x="571500" y="733425"/>
            <ns1:ext cx="11010900" cy="781050"/>
          </ns1:xfrm>
          <ns1:prstGeom prst="rect">
            <ns1:avLst/>
          </ns1:prstGeom>
          <ns1:noFill/>
          <ns1:ln w="0">
            <ns1:noFill/>
          </ns1:ln>
        </ns0:spPr>
        <ns0:txBody>
          <ns1:bodyPr wrap="square" lIns="0" tIns="0" rIns="0" bIns="0" anchor="t">
            <ns1:noAutofit/>
          </ns1:bodyPr>
          <ns1:lstStyle>
            <ns1:defPPr algn="l">
              <ns1:defRPr sz="3375" b="1">
                <ns1:solidFill>
                  <ns1:srgbClr val="132B40"/>
                </ns1:solidFill>
                <ns1:latin typeface="Arial"/>
                <ns1:ea typeface="Arial Unicode MS"/>
                <ns1:cs typeface="Arial"/>
              </ns1:defRPr>
            </ns1:defPPr>
          </ns1:lstStyle>
          <ns1:p>
            <ns1:pPr algn="l">
              <ns1:lnSpc>
                <ns1:spcPct val="108000"/>
              </ns1:lnSpc>
              <ns1:buNone/>
              <ns1:defRPr sz="3375" b="1">
                <ns1:solidFill>
                  <ns1:srgbClr val="132B40"/>
                </ns1:solidFill>
                <ns1:latin typeface="Arial"/>
                <ns1:ea typeface="Arial Unicode MS"/>
                <ns1:cs typeface="Arial"/>
              </ns1:defRPr>
            </ns1:pPr>
            <ns1:r>
              <ns1:rPr sz="3375" b="1">
                <ns1:solidFill>
                  <ns1:srgbClr val="132B40"/>
                </ns1:solidFill>
                <ns1:latin typeface="Arial"/>
                <ns1:ea typeface="Arial Unicode MS"/>
                <ns1:cs typeface="Arial"/>
              </ns1:rPr>
              <ns1:t>未来 12 个月的增长目标</ns1:t>
            </ns1:r>
          </ns1:p>
        </ns0:txBody>
      </ns0:sp>
      <ns0:sp>
        <ns0:nvSpPr>
          <ns0:cNvPr id="3" name="">
            <ns1:extLst>
              <ns1:ext uri="{FF2B5EF4-FFF2-40B4-BE49-F238E27FC236}">
                <ns2:creationId id="{ACC8638B-7E9C-41B8-A484-D95F2C33E963}"/>
              </ns1:ext>
            </ns1:extLst>
          </ns0:cNvPr>
          <ns0:cNvSpPr>
            <ns1:spLocks noGrp="1"/>
          </ns0:cNvSpPr>
          <ns0:nvPr/>
        </ns0:nvSpPr>
        <ns0:spPr>
          <ns1:xfrm>
            <ns1:off x="571500" y="6334125"/>
            <ns1:ext cx="10477500" cy="295275"/>
          </ns1:xfrm>
          <ns1:prstGeom prst="rect">
            <ns1:avLst/>
          </ns1:prstGeom>
          <ns1:noFill/>
          <ns1:ln w="0">
            <ns1:noFill/>
          </ns1:ln>
        </ns0:spPr>
        <ns0:txBody>
          <ns1:bodyPr wrap="square" lIns="0" tIns="0" rIns="0" bIns="0" anchor="t">
            <ns1:noAutofit/>
          </ns1:bodyPr>
          <ns1:lstStyle>
            <ns1:defPPr algn="l">
              <ns1:defRPr sz="1200" b="0">
                <ns1:solidFill>
                  <ns1:srgbClr val="53616A"/>
                </ns1:solidFill>
                <ns1:latin typeface="Arial"/>
                <ns1:ea typeface="Arial Unicode MS"/>
                <ns1:cs typeface="Arial"/>
              </ns1:defRPr>
            </ns1:defPPr>
          </ns1:lstStyle>
          <ns1:p>
            <ns1:pPr algn="l">
              <ns1:lnSpc>
                <ns1:spcPct val="108000"/>
              </ns1:lnSpc>
              <ns1:buNone/>
              <ns1:defRPr sz="1200" b="0">
                <ns1:solidFill>
                  <ns1:srgbClr val="53616A"/>
                </ns1:solidFill>
                <ns1:latin typeface="Arial"/>
                <ns1:ea typeface="Arial Unicode MS"/>
                <ns1:cs typeface="Arial"/>
              </ns1:defRPr>
            </ns1:pPr>
            <ns1:r>
              <ns1:rPr sz="1200" b="0">
                <ns1:solidFill>
                  <ns1:srgbClr val="53616A"/>
                </ns1:solidFill>
                <ns1:latin typeface="Arial"/>
                <ns1:ea typeface="Arial Unicode MS"/>
                <ns1:cs typeface="Arial"/>
              </ns1:rPr>
              <ns1:t>图中为规划目标与预算，不代表已实现的增长。</ns1:t>
            </ns1:r>
          </ns1:p>
        </ns0:txBody>
      </ns0:sp>
      <ns0:sp>
        <ns0:nvSpPr>
          <ns0:cNvPr id="4" name="">
            <ns1:extLst>
              <ns1:ext uri="{FF2B5EF4-FFF2-40B4-BE49-F238E27FC236}">
                <ns2:creationId id="{46EC44F6-C592-4557-97BE-F8A551F65E1A}"/>
              </ns1:ext>
            </ns1:extLst>
          </ns0:cNvPr>
          <ns0:cNvSpPr>
            <ns1:spLocks noGrp="1"/>
          </ns0:cNvSpPr>
          <ns0:nvPr/>
        </ns0:nvSpPr>
        <ns0:spPr>
          <ns1:xfrm>
            <ns1:off x="11144250" y="6334125"/>
            <ns1:ext cx="476250" cy="285750"/>
          </ns1:xfrm>
          <ns1:prstGeom prst="rect">
            <ns1:avLst/>
          </ns1:prstGeom>
          <ns1:noFill/>
          <ns1:ln w="0">
            <ns1:noFill/>
          </ns1:ln>
        </ns0:spPr>
        <ns0:txBody>
          <ns1:bodyPr wrap="square" lIns="0" tIns="0" rIns="0" bIns="0" anchor="t">
            <ns1:noAutofit/>
          </ns1:bodyPr>
          <ns1:lstStyle>
            <ns1:defPPr algn="r">
              <ns1:defRPr sz="1275" b="0">
                <ns1:solidFill>
                  <ns1:srgbClr val="997B46"/>
                </ns1:solidFill>
                <ns1:latin typeface="Arial"/>
                <ns1:ea typeface="Arial Unicode MS"/>
                <ns1:cs typeface="Arial"/>
              </ns1:defRPr>
            </ns1:defPPr>
          </ns1:lstStyle>
          <ns1:p>
            <ns1:pPr algn="r">
              <ns1:lnSpc>
                <ns1:spcPct val="108000"/>
              </ns1:lnSpc>
              <ns1:buNone/>
              <ns1:defRPr sz="1275" b="0">
                <ns1:solidFill>
                  <ns1:srgbClr val="997B46"/>
                </ns1:solidFill>
                <ns1:latin typeface="Arial"/>
                <ns1:ea typeface="Arial Unicode MS"/>
                <ns1:cs typeface="Arial"/>
              </ns1:defRPr>
            </ns1:pPr>
            <ns1:r>
              <ns1:rPr sz="1275" b="0">
                <ns1:solidFill>
                  <ns1:srgbClr val="997B46"/>
                </ns1:solidFill>
                <ns1:latin typeface="Arial"/>
                <ns1:ea typeface="Arial Unicode MS"/>
                <ns1:cs typeface="Arial"/>
              </ns1:rPr>
              <ns1:t>09</ns1:t>
            </ns1:r>
          </ns1:p>
        </ns0:txBody>
      </ns0:sp>
      <ns0:graphicFrame>
        <ns0:nvGraphicFramePr>
          <ns0:cNvPr id="5" name="Chart">
            <ns1:extLst>
              <ns1:ext uri="{FF2B5EF4-FFF2-40B4-BE49-F238E27FC236}">
                <ns2:creationId id="{E850D91D-8C02-4774-A46E-B0D2986CF01F}"/>
              </ns1:ext>
            </ns1:extLst>
          </ns0:cNvPr>
          <ns0:cNvGraphicFramePr/>
          <ns0:nvPr/>
        </ns0:nvGraphicFramePr>
        <ns0:xfrm>
          <ns1:off x="571500" y="1733550"/>
          <ns1:ext cx="7620000" cy="4133850"/>
        </ns0:xfrm>
        <ns1:graphic>
          <ns1:graphicData uri="http://schemas.openxmlformats.org/drawingml/2006/chart">
            <ns3:chart ns4:id="Rc656dcadf8a243f6"/>
          </ns1:graphicData>
        </ns1:graphic>
      </ns0:graphicFrame>
      <ns0:sp>
        <ns0:nvSpPr>
          <ns0:cNvPr id="6" name="">
            <ns1:extLst>
              <ns1:ext uri="{FF2B5EF4-FFF2-40B4-BE49-F238E27FC236}">
                <ns2:creationId id="{7C4977A4-2D30-4AB3-AA1D-A66AF453F9C0}"/>
              </ns1:ext>
            </ns1:extLst>
          </ns0:cNvPr>
          <ns0:cNvSpPr>
            <ns1:spLocks noGrp="1"/>
          </ns0:cNvSpPr>
          <ns0:nvPr/>
        </ns0:nvSpPr>
        <ns0:spPr>
          <ns1:xfrm>
            <ns1:off x="8810625" y="2133600"/>
            <ns1:ext cx="2762250" cy="962025"/>
          </ns1:xfrm>
          <ns1:prstGeom prst="rect">
            <ns1:avLst/>
          </ns1:prstGeom>
          <ns1:noFill/>
          <ns1:ln w="0">
            <ns1:noFill/>
          </ns1:ln>
        </ns0:spPr>
        <ns0:txBody>
          <ns1:bodyPr wrap="square" lIns="0" tIns="0" rIns="0" bIns="0" anchor="t">
            <ns1:noAutofit/>
          </ns1:bodyPr>
          <ns1:lstStyle>
            <ns1:defPPr algn="l">
              <ns1:defRPr sz="5475" b="1">
                <ns1:solidFill>
                  <ns1:srgbClr val="997B46"/>
                </ns1:solidFill>
                <ns1:latin typeface="Arial"/>
                <ns1:ea typeface="Arial Unicode MS"/>
                <ns1:cs typeface="Arial"/>
              </ns1:defRPr>
            </ns1:defPPr>
          </ns1:lstStyle>
          <ns1:p>
            <ns1:pPr algn="l">
              <ns1:lnSpc>
                <ns1:spcPct val="108000"/>
              </ns1:lnSpc>
              <ns1:buNone/>
              <ns1:defRPr sz="5475" b="1">
                <ns1:solidFill>
                  <ns1:srgbClr val="997B46"/>
                </ns1:solidFill>
                <ns1:latin typeface="Arial"/>
                <ns1:ea typeface="Arial Unicode MS"/>
                <ns1:cs typeface="Arial"/>
              </ns1:defRPr>
            </ns1:pPr>
            <ns1:r>
              <ns1:rPr sz="5475" b="1">
                <ns1:solidFill>
                  <ns1:srgbClr val="997B46"/>
                </ns1:solidFill>
                <ns1:latin typeface="Arial"/>
                <ns1:ea typeface="Arial Unicode MS"/>
                <ns1:cs typeface="Arial"/>
              </ns1:rPr>
              <ns1:t>10 万</ns1:t>
            </ns1:r>
          </ns1:p>
        </ns0:txBody>
      </ns0:sp>
      <ns0:sp>
        <ns0:nvSpPr>
          <ns0:cNvPr id="7" name="">
            <ns1:extLst>
              <ns1:ext uri="{FF2B5EF4-FFF2-40B4-BE49-F238E27FC236}">
                <ns2:creationId id="{3E14DC13-0710-4BD4-B622-66F1153E1569}"/>
              </ns1:ext>
            </ns1:extLst>
          </ns0:cNvPr>
          <ns0:cNvSpPr>
            <ns1:spLocks noGrp="1"/>
          </ns0:cNvSpPr>
          <ns0:nvPr/>
        </ns0:nvSpPr>
        <ns0:spPr>
          <ns1:xfrm>
            <ns1:off x="8810625" y="3286125"/>
            <ns1:ext cx="2762250" cy="914400"/>
          </ns1:xfrm>
          <ns1:prstGeom prst="rect">
            <ns1:avLst/>
          </ns1:prstGeom>
          <ns1:noFill/>
          <ns1:ln w="0">
            <ns1:noFill/>
          </ns1:ln>
        </ns0:spPr>
        <ns0:txBody>
          <ns1:bodyPr wrap="square" lIns="0" tIns="0" rIns="0" bIns="0" anchor="t">
            <ns1:noAutofit/>
          </ns1:bodyPr>
          <ns1:lstStyle>
            <ns1:defPPr algn="l">
              <ns1:defRPr sz="2325" b="1">
                <ns1:solidFill>
                  <ns1:srgbClr val="132B40"/>
                </ns1:solidFill>
                <ns1:latin typeface="Arial"/>
                <ns1:ea typeface="Arial Unicode MS"/>
                <ns1:cs typeface="Arial"/>
              </ns1:defRPr>
            </ns1:defPPr>
          </ns1:lstStyle>
          <ns1:p>
            <ns1:pPr algn="l">
              <ns1:lnSpc>
                <ns1:spcPct val="108000"/>
              </ns1:lnSpc>
              <ns1:buNone/>
              <ns1:defRPr sz="2325" b="1">
                <ns1:solidFill>
                  <ns1:srgbClr val="132B40"/>
                </ns1:solidFill>
                <ns1:latin typeface="Arial"/>
                <ns1:ea typeface="Arial Unicode MS"/>
                <ns1:cs typeface="Arial"/>
              </ns1:defRPr>
            </ns1:pPr>
            <ns1:r>
              <ns1:rPr sz="2325" b="1">
                <ns1:solidFill>
                  <ns1:srgbClr val="132B40"/>
                </ns1:solidFill>
                <ns1:latin typeface="Arial"/>
                <ns1:ea typeface="Arial Unicode MS"/>
                <ns1:cs typeface="Arial"/>
              </ns1:rPr>
              <ns1:t>美元营销现金上限</ns1:t>
            </ns1:r>
          </ns1:p>
        </ns0:txBody>
      </ns0:sp>
      <ns0:sp>
        <ns0:nvSpPr>
          <ns0:cNvPr id="8" name="">
            <ns1:extLst>
              <ns1:ext uri="{FF2B5EF4-FFF2-40B4-BE49-F238E27FC236}">
                <ns2:creationId id="{E564C6DE-9919-4CB0-912F-7BADD546C65A}"/>
              </ns1:ext>
            </ns1:extLst>
          </ns0:cNvPr>
          <ns0:cNvSpPr>
            <ns1:spLocks noGrp="1"/>
          </ns0:cNvSpPr>
          <ns0:nvPr/>
        </ns0:nvSpPr>
        <ns0:spPr>
          <ns1:xfrm>
            <ns1:off x="8810625" y="4543425"/>
            <ns1:ext cx="2800350" cy="1114425"/>
          </ns1:xfrm>
          <ns1:prstGeom prst="rect">
            <ns1:avLst/>
          </ns1:prstGeom>
          <ns1:noFill/>
          <ns1:ln w="0">
            <ns1:noFill/>
          </ns1:ln>
        </ns0:spPr>
        <ns0:txBody>
          <ns1:bodyPr wrap="square" lIns="0" tIns="0" rIns="0" bIns="0" anchor="t">
            <ns1:noAutofit/>
          </ns1:bodyPr>
          <ns1:lstStyle>
            <ns1:defPPr algn="l">
              <ns1:defRPr sz="2025" b="0">
                <ns1:solidFill>
                  <ns1:srgbClr val="132B40"/>
                </ns1:solidFill>
                <ns1:latin typeface="Arial"/>
                <ns1:ea typeface="Arial Unicode MS"/>
                <ns1:cs typeface="Arial"/>
              </ns1:defRPr>
            </ns1:defPPr>
          </ns1:lstStyle>
          <ns1:p>
            <ns1:pPr algn="l">
              <ns1:lnSpc>
                <ns1:spcPct val="108000"/>
              </ns1:lnSpc>
              <ns1:buNone/>
              <ns1:defRPr sz="2025" b="0">
                <ns1:solidFill>
                  <ns1:srgbClr val="132B40"/>
                </ns1:solidFill>
                <ns1:latin typeface="Arial"/>
                <ns1:ea typeface="Arial Unicode MS"/>
                <ns1:cs typeface="Arial"/>
              </ns1:defRPr>
            </ns1:pPr>
            <ns1:r>
              <ns1:rPr sz="2025" b="0">
                <ns1:solidFill>
                  <ns1:srgbClr val="132B40"/>
                </ns1:solidFill>
                <ns1:latin typeface="Arial"/>
                <ns1:ea typeface="Arial Unicode MS"/>
                <ns1:cs typeface="Arial"/>
              </ns1:rPr>
              <ns1:t>基准目标：20,000</ns1:t>
            </ns1:r>
          </ns1:p>
          <ns1:p>
            <ns1:pPr algn="l">
              <ns1:lnSpc>
                <ns1:spcPct val="108000"/>
              </ns1:lnSpc>
              <ns1:buNone/>
              <ns1:defRPr sz="2025" b="0">
                <ns1:solidFill>
                  <ns1:srgbClr val="132B40"/>
                </ns1:solidFill>
                <ns1:latin typeface="Arial"/>
                <ns1:ea typeface="Arial Unicode MS"/>
                <ns1:cs typeface="Arial"/>
              </ns1:defRPr>
            </ns1:pPr>
            <ns1:r>
              <ns1:rPr sz="2025" b="0">
                <ns1:solidFill>
                  <ns1:srgbClr val="132B40"/>
                </ns1:solidFill>
                <ns1:latin typeface="Arial"/>
                <ns1:ea typeface="Arial Unicode MS"/>
                <ns1:cs typeface="Arial"/>
              </ns1:rPr>
              <ns1:t>保守目标：12,000</ns1:t>
            </ns1:r>
          </ns1:p>
          <ns1:p>
            <ns1:pPr algn="l">
              <ns1:lnSpc>
                <ns1:spcPct val="108000"/>
              </ns1:lnSpc>
              <ns1:buNone/>
              <ns1:defRPr sz="2025" b="0">
                <ns1:solidFill>
                  <ns1:srgbClr val="132B40"/>
                </ns1:solidFill>
                <ns1:latin typeface="Arial"/>
                <ns1:ea typeface="Arial Unicode MS"/>
                <ns1:cs typeface="Arial"/>
              </ns1:defRPr>
            </ns1:pPr>
            <ns1:r>
              <ns1:rPr sz="2025" b="0">
                <ns1:solidFill>
                  <ns1:srgbClr val="132B40"/>
                </ns1:solidFill>
                <ns1:latin typeface="Arial"/>
                <ns1:ea typeface="Arial Unicode MS"/>
                <ns1:cs typeface="Arial"/>
              </ns1:rPr>
              <ns1:t>进取目标：28,000</ns1:t>
            </ns1:r>
          </ns1:p>
        </ns0:txBody>
      </ns0:sp>
    </ns0:spTree>
    <ns0:extLst>
      <ns0:ext uri="{BB962C8B-B14F-4D97-AF65-F5344CB8AC3E}">
        <ns5:creationId val="629876157"/>
      </ns0:ext>
    </ns0:extLst>
  </ns0:cSld>
</ns0:sld>
</file>

<file path=ppt/slides/slide10.xml><?xml version="1.0" encoding="utf-8"?>
<ns0:sld xmlns:ns0="http://schemas.openxmlformats.org/presentationml/2006/main" xmlns:ns1="http://schemas.openxmlformats.org/drawingml/2006/main" xmlns:ns2="http://schemas.microsoft.com/office/drawing/2014/main" xmlns:ns3="http://schemas.microsoft.com/office/powerpoint/2010/main">
  <ns0:cSld>
    <ns0:bg>
      <ns0:bgPr>
        <ns1:solidFill>
          <ns1:srgbClr val="FAF8F3"/>
        </ns1:solidFill>
      </ns0:bgPr>
    </ns0:bg>
    <ns0:spTree>
      <ns0:nvGrpSpPr>
        <ns0:cNvPr id="1" name=""/>
        <ns0:cNvGrpSpPr/>
        <ns0:nvPr/>
      </ns0:nvGrpSpPr>
      <ns0:grpSpPr>
        <ns1:xfrm/>
      </ns0:grpSpPr>
      <ns0:sp>
        <ns0:nvSpPr>
          <ns0:cNvPr id="13" name="">
            <ns1:extLst>
              <ns1:ext uri="{FF2B5EF4-FFF2-40B4-BE49-F238E27FC236}">
                <ns2:creationId id="{8097AE40-554B-4245-BD1E-B23D1FB6091B}"/>
              </ns1:ext>
            </ns1:extLst>
          </ns0:cNvPr>
          <ns0:cNvSpPr>
            <ns1:spLocks noGrp="1"/>
          </ns0:cNvSpPr>
          <ns0:nvPr/>
        </ns0:nvSpPr>
        <ns0:spPr>
          <ns1:xfrm>
            <ns1:off x="571500" y="247650"/>
            <ns1:ext cx="6667500" cy="314325"/>
          </ns1:xfrm>
          <ns1:prstGeom prst="rect">
            <ns1:avLst/>
          </ns1:prstGeom>
          <ns1:noFill/>
          <ns1:ln w="0">
            <ns1:noFill/>
          </ns1:ln>
        </ns0:spPr>
        <ns0:txBody>
          <ns1:bodyPr wrap="square" lIns="0" tIns="0" rIns="0" bIns="0" anchor="t">
            <ns1:noAutofit/>
          </ns1:bodyPr>
          <ns1:lstStyle>
            <ns1:defPPr algn="l">
              <ns1:defRPr sz="1800" b="1">
                <ns1:solidFill>
                  <ns1:srgbClr val="997B46"/>
                </ns1:solidFill>
                <ns1:latin typeface="Arial"/>
                <ns1:ea typeface="Arial Unicode MS"/>
                <ns1:cs typeface="Arial"/>
              </ns1:defRPr>
            </ns1:defPPr>
          </ns1:lstStyle>
          <ns1:p>
            <ns1:pPr algn="l">
              <ns1:lnSpc>
                <ns1:spcPct val="108000"/>
              </ns1:lnSpc>
              <ns1:buNone/>
              <ns1:defRPr sz="1800" b="1">
                <ns1:solidFill>
                  <ns1:srgbClr val="997B46"/>
                </ns1:solidFill>
                <ns1:latin typeface="Arial"/>
                <ns1:ea typeface="Arial Unicode MS"/>
                <ns1:cs typeface="Arial"/>
              </ns1:defRPr>
            </ns1:pPr>
            <ns1:r>
              <ns1:rPr sz="1800" b="1">
                <ns1:solidFill>
                  <ns1:srgbClr val="997B46"/>
                </ns1:solidFill>
                <ns1:latin typeface="Arial"/>
                <ns1:ea typeface="Arial Unicode MS"/>
                <ns1:cs typeface="Arial"/>
              </ns1:rPr>
              <ns1:t>SmartSAT</ns1:t>
            </ns1:r>
          </ns1:p>
        </ns0:txBody>
      </ns0:sp>
      <ns0:sp>
        <ns0:nvSpPr>
          <ns0:cNvPr id="2" name="">
            <ns1:extLst>
              <ns1:ext uri="{FF2B5EF4-FFF2-40B4-BE49-F238E27FC236}">
                <ns2:creationId id="{2AD8D9B4-6409-4012-9653-0436860C7B6B}"/>
              </ns1:ext>
            </ns1:extLst>
          </ns0:cNvPr>
          <ns0:cNvSpPr>
            <ns1:spLocks noGrp="1"/>
          </ns0:cNvSpPr>
          <ns0:nvPr/>
        </ns0:nvSpPr>
        <ns0:spPr>
          <ns1:xfrm>
            <ns1:off x="571500" y="733425"/>
            <ns1:ext cx="11010900" cy="781050"/>
          </ns1:xfrm>
          <ns1:prstGeom prst="rect">
            <ns1:avLst/>
          </ns1:prstGeom>
          <ns1:noFill/>
          <ns1:ln w="0">
            <ns1:noFill/>
          </ns1:ln>
        </ns0:spPr>
        <ns0:txBody>
          <ns1:bodyPr wrap="square" lIns="0" tIns="0" rIns="0" bIns="0" anchor="t">
            <ns1:noAutofit/>
          </ns1:bodyPr>
          <ns1:lstStyle>
            <ns1:defPPr algn="l">
              <ns1:defRPr sz="3375" b="1">
                <ns1:solidFill>
                  <ns1:srgbClr val="132B40"/>
                </ns1:solidFill>
                <ns1:latin typeface="Arial"/>
                <ns1:ea typeface="Arial Unicode MS"/>
                <ns1:cs typeface="Arial"/>
              </ns1:defRPr>
            </ns1:defPPr>
          </ns1:lstStyle>
          <ns1:p>
            <ns1:pPr algn="l">
              <ns1:lnSpc>
                <ns1:spcPct val="108000"/>
              </ns1:lnSpc>
              <ns1:buNone/>
              <ns1:defRPr sz="3375" b="1">
                <ns1:solidFill>
                  <ns1:srgbClr val="132B40"/>
                </ns1:solidFill>
                <ns1:latin typeface="Arial"/>
                <ns1:ea typeface="Arial Unicode MS"/>
                <ns1:cs typeface="Arial"/>
              </ns1:defRPr>
            </ns1:pPr>
            <ns1:r>
              <ns1:rPr sz="3375" b="1">
                <ns1:solidFill>
                  <ns1:srgbClr val="132B40"/>
                </ns1:solidFill>
                <ns1:latin typeface="Arial"/>
                <ns1:ea typeface="Arial Unicode MS"/>
                <ns1:cs typeface="Arial"/>
              </ns1:rPr>
              <ns1:t>里程碑与资源需求讨论</ns1:t>
            </ns1:r>
          </ns1:p>
        </ns0:txBody>
      </ns0:sp>
      <ns0:sp>
        <ns0:nvSpPr>
          <ns0:cNvPr id="3" name="">
            <ns1:extLst>
              <ns1:ext uri="{FF2B5EF4-FFF2-40B4-BE49-F238E27FC236}">
                <ns2:creationId id="{DC24BE77-266F-4D57-9A82-9D01D5983926}"/>
              </ns1:ext>
            </ns1:extLst>
          </ns0:cNvPr>
          <ns0:cNvSpPr>
            <ns1:spLocks noGrp="1"/>
          </ns0:cNvSpPr>
          <ns0:nvPr/>
        </ns0:nvSpPr>
        <ns0:spPr>
          <ns1:xfrm>
            <ns1:off x="571500" y="6334125"/>
            <ns1:ext cx="10477500" cy="295275"/>
          </ns1:xfrm>
          <ns1:prstGeom prst="rect">
            <ns1:avLst/>
          </ns1:prstGeom>
          <ns1:noFill/>
          <ns1:ln w="0">
            <ns1:noFill/>
          </ns1:ln>
        </ns0:spPr>
        <ns0:txBody>
          <ns1:bodyPr wrap="square" lIns="0" tIns="0" rIns="0" bIns="0" anchor="t">
            <ns1:noAutofit/>
          </ns1:bodyPr>
          <ns1:lstStyle>
            <ns1:defPPr algn="l">
              <ns1:defRPr sz="1200" b="0">
                <ns1:solidFill>
                  <ns1:srgbClr val="53616A"/>
                </ns1:solidFill>
                <ns1:latin typeface="Arial"/>
                <ns1:ea typeface="Arial Unicode MS"/>
                <ns1:cs typeface="Arial"/>
              </ns1:defRPr>
            </ns1:defPPr>
          </ns1:lstStyle>
          <ns1:p>
            <ns1:pPr algn="l">
              <ns1:lnSpc>
                <ns1:spcPct val="108000"/>
              </ns1:lnSpc>
              <ns1:buNone/>
              <ns1:defRPr sz="1200" b="0">
                <ns1:solidFill>
                  <ns1:srgbClr val="53616A"/>
                </ns1:solidFill>
                <ns1:latin typeface="Arial"/>
                <ns1:ea typeface="Arial Unicode MS"/>
                <ns1:cs typeface="Arial"/>
              </ns1:defRPr>
            </ns1:pPr>
            <ns1:r>
              <ns1:rPr sz="1200" b="0">
                <ns1:solidFill>
                  <ns1:srgbClr val="53616A"/>
                </ns1:solidFill>
                <ns1:latin typeface="Arial"/>
                <ns1:ea typeface="Arial Unicode MS"/>
                <ns1:cs typeface="Arial"/>
              </ns1:rPr>
              <ns1:t>CEO 将在核验增长与单位经济数据后，确定融资需求。</ns1:t>
            </ns1:r>
          </ns1:p>
        </ns0:txBody>
      </ns0:sp>
      <ns0:sp>
        <ns0:nvSpPr>
          <ns0:cNvPr id="4" name="">
            <ns1:extLst>
              <ns1:ext uri="{FF2B5EF4-FFF2-40B4-BE49-F238E27FC236}">
                <ns2:creationId id="{4E0C50CF-D9FF-44FE-A305-EC82ADFC5B66}"/>
              </ns1:ext>
            </ns1:extLst>
          </ns0:cNvPr>
          <ns0:cNvSpPr>
            <ns1:spLocks noGrp="1"/>
          </ns0:cNvSpPr>
          <ns0:nvPr/>
        </ns0:nvSpPr>
        <ns0:spPr>
          <ns1:xfrm>
            <ns1:off x="11144250" y="6334125"/>
            <ns1:ext cx="476250" cy="285750"/>
          </ns1:xfrm>
          <ns1:prstGeom prst="rect">
            <ns1:avLst/>
          </ns1:prstGeom>
          <ns1:noFill/>
          <ns1:ln w="0">
            <ns1:noFill/>
          </ns1:ln>
        </ns0:spPr>
        <ns0:txBody>
          <ns1:bodyPr wrap="square" lIns="0" tIns="0" rIns="0" bIns="0" anchor="t">
            <ns1:noAutofit/>
          </ns1:bodyPr>
          <ns1:lstStyle>
            <ns1:defPPr algn="r">
              <ns1:defRPr sz="1275" b="0">
                <ns1:solidFill>
                  <ns1:srgbClr val="997B46"/>
                </ns1:solidFill>
                <ns1:latin typeface="Arial"/>
                <ns1:ea typeface="Arial Unicode MS"/>
                <ns1:cs typeface="Arial"/>
              </ns1:defRPr>
            </ns1:defPPr>
          </ns1:lstStyle>
          <ns1:p>
            <ns1:pPr algn="r">
              <ns1:lnSpc>
                <ns1:spcPct val="108000"/>
              </ns1:lnSpc>
              <ns1:buNone/>
              <ns1:defRPr sz="1275" b="0">
                <ns1:solidFill>
                  <ns1:srgbClr val="997B46"/>
                </ns1:solidFill>
                <ns1:latin typeface="Arial"/>
                <ns1:ea typeface="Arial Unicode MS"/>
                <ns1:cs typeface="Arial"/>
              </ns1:defRPr>
            </ns1:pPr>
            <ns1:r>
              <ns1:rPr sz="1275" b="0">
                <ns1:solidFill>
                  <ns1:srgbClr val="997B46"/>
                </ns1:solidFill>
                <ns1:latin typeface="Arial"/>
                <ns1:ea typeface="Arial Unicode MS"/>
                <ns1:cs typeface="Arial"/>
              </ns1:rPr>
              <ns1:t>10</ns1:t>
            </ns1:r>
          </ns1:p>
        </ns0:txBody>
      </ns0:sp>
      <ns0:sp>
        <ns0:nvSpPr>
          <ns0:cNvPr id="5" name="">
            <ns1:extLst>
              <ns1:ext uri="{FF2B5EF4-FFF2-40B4-BE49-F238E27FC236}">
                <ns2:creationId id="{1DECBCB3-8486-4B9B-BC22-7DE294C32DC2}"/>
              </ns1:ext>
            </ns1:extLst>
          </ns0:cNvPr>
          <ns0:cNvSpPr>
            <ns1:spLocks noGrp="1"/>
          </ns0:cNvSpPr>
          <ns0:nvPr/>
        </ns0:nvSpPr>
        <ns0:spPr>
          <ns1:xfrm>
            <ns1:off x="571500" y="1743075"/>
            <ns1:ext cx="3571875" cy="666750"/>
          </ns1:xfrm>
          <ns1:prstGeom prst="rect">
            <ns1:avLst/>
          </ns1:prstGeom>
          <ns1:noFill/>
          <ns1:ln w="0">
            <ns1:noFill/>
          </ns1:ln>
        </ns0:spPr>
        <ns0:txBody>
          <ns1:bodyPr wrap="square" lIns="0" tIns="0" rIns="0" bIns="0" anchor="t">
            <ns1:noAutofit/>
          </ns1:bodyPr>
          <ns1:lstStyle>
            <ns1:defPPr algn="l">
              <ns1:defRPr sz="2250" b="1">
                <ns1:solidFill>
                  <ns1:srgbClr val="997B46"/>
                </ns1:solidFill>
                <ns1:latin typeface="Arial"/>
                <ns1:ea typeface="Arial Unicode MS"/>
                <ns1:cs typeface="Arial"/>
              </ns1:defRPr>
            </ns1:defPPr>
          </ns1:lstStyle>
          <ns1:p>
            <ns1:pPr algn="l">
              <ns1:lnSpc>
                <ns1:spcPct val="108000"/>
              </ns1:lnSpc>
              <ns1:buNone/>
              <ns1:defRPr sz="2250" b="1">
                <ns1:solidFill>
                  <ns1:srgbClr val="997B46"/>
                </ns1:solidFill>
                <ns1:latin typeface="Arial"/>
                <ns1:ea typeface="Arial Unicode MS"/>
                <ns1:cs typeface="Arial"/>
              </ns1:defRPr>
            </ns1:pPr>
            <ns1:r>
              <ns1:rPr sz="2250" b="1">
                <ns1:solidFill>
                  <ns1:srgbClr val="997B46"/>
                </ns1:solidFill>
                <ns1:latin typeface="Arial"/>
                <ns1:ea typeface="Arial Unicode MS"/>
                <ns1:cs typeface="Arial"/>
              </ns1:rPr>
              <ns1:t>首个 90 天</ns1:t>
            </ns1:r>
          </ns1:p>
        </ns0:txBody>
      </ns0:sp>
      <ns0:sp>
        <ns0:nvSpPr>
          <ns0:cNvPr id="6" name="">
            <ns1:extLst>
              <ns1:ext uri="{FF2B5EF4-FFF2-40B4-BE49-F238E27FC236}">
                <ns2:creationId id="{9815A2F8-A4A1-44B3-B704-9FF66B970DF7}"/>
              </ns1:ext>
            </ns1:extLst>
          </ns0:cNvPr>
          <ns0:cNvSpPr>
            <ns1:spLocks noGrp="1"/>
          </ns0:cNvSpPr>
          <ns0:nvPr/>
        </ns0:nvSpPr>
        <ns0:spPr>
          <ns1:xfrm>
            <ns1:off x="4476750" y="1743075"/>
            <ns1:ext cx="7143750" cy="857250"/>
          </ns1:xfrm>
          <ns1:prstGeom prst="rect">
            <ns1:avLst/>
          </ns1:prstGeom>
          <ns1:noFill/>
          <ns1:ln w="0">
            <ns1:noFill/>
          </ns1:ln>
        </ns0:spPr>
        <ns0:txBody>
          <ns1:bodyPr wrap="square" lIns="0" tIns="0" rIns="0" bIns="0" anchor="t">
            <ns1:noAutofit/>
          </ns1:bodyPr>
          <ns1:lstStyle>
            <ns1:defPPr algn="l">
              <ns1:defRPr sz="2175" b="0">
                <ns1:solidFill>
                  <ns1:srgbClr val="132B40"/>
                </ns1:solidFill>
                <ns1:latin typeface="Arial"/>
                <ns1:ea typeface="Arial Unicode MS"/>
                <ns1:cs typeface="Arial"/>
              </ns1:defRPr>
            </ns1:defPPr>
          </ns1:lstStyle>
          <ns1:p>
            <ns1:pPr algn="l">
              <ns1:lnSpc>
                <ns1:spcPct val="108000"/>
              </ns1:lnSpc>
              <ns1:buNone/>
              <ns1:defRPr sz="2175" b="0">
                <ns1:solidFill>
                  <ns1:srgbClr val="132B40"/>
                </ns1:solidFill>
                <ns1:latin typeface="Arial"/>
                <ns1:ea typeface="Arial Unicode MS"/>
                <ns1:cs typeface="Arial"/>
              </ns1:defRPr>
            </ns1:pPr>
            <ns1:r>
              <ns1:rPr sz="2175" b="0">
                <ns1:solidFill>
                  <ns1:srgbClr val="132B40"/>
                </ns1:solidFill>
                <ns1:latin typeface="Arial"/>
                <ns1:ea typeface="Arial Unicode MS"/>
                <ns1:cs typeface="Arial"/>
              </ns1:rPr>
              <ns1:t>目标 1,300 名注册用户，以及可审计的激活群组数据</ns1:t>
            </ns1:r>
          </ns1:p>
        </ns0:txBody>
      </ns0:sp>
      <ns0:sp>
        <ns0:nvSpPr>
          <ns0:cNvPr id="7" name="">
            <ns1:extLst>
              <ns1:ext uri="{FF2B5EF4-FFF2-40B4-BE49-F238E27FC236}">
                <ns2:creationId id="{80EB8293-6EF2-4D3B-9014-EE64E7C455CE}"/>
              </ns1:ext>
            </ns1:extLst>
          </ns0:cNvPr>
          <ns0:cNvSpPr>
            <ns1:spLocks noGrp="1"/>
          </ns0:cNvSpPr>
          <ns0:nvPr/>
        </ns0:nvSpPr>
        <ns0:spPr>
          <ns1:xfrm>
            <ns1:off x="571500" y="2762250"/>
            <ns1:ext cx="3571875" cy="666750"/>
          </ns1:xfrm>
          <ns1:prstGeom prst="rect">
            <ns1:avLst/>
          </ns1:prstGeom>
          <ns1:noFill/>
          <ns1:ln w="0">
            <ns1:noFill/>
          </ns1:ln>
        </ns0:spPr>
        <ns0:txBody>
          <ns1:bodyPr wrap="square" lIns="0" tIns="0" rIns="0" bIns="0" anchor="t">
            <ns1:noAutofit/>
          </ns1:bodyPr>
          <ns1:lstStyle>
            <ns1:defPPr algn="l">
              <ns1:defRPr sz="2250" b="1">
                <ns1:solidFill>
                  <ns1:srgbClr val="997B46"/>
                </ns1:solidFill>
                <ns1:latin typeface="Arial"/>
                <ns1:ea typeface="Arial Unicode MS"/>
                <ns1:cs typeface="Arial"/>
              </ns1:defRPr>
            </ns1:defPPr>
          </ns1:lstStyle>
          <ns1:p>
            <ns1:pPr algn="l">
              <ns1:lnSpc>
                <ns1:spcPct val="108000"/>
              </ns1:lnSpc>
              <ns1:buNone/>
              <ns1:defRPr sz="2250" b="1">
                <ns1:solidFill>
                  <ns1:srgbClr val="997B46"/>
                </ns1:solidFill>
                <ns1:latin typeface="Arial"/>
                <ns1:ea typeface="Arial Unicode MS"/>
                <ns1:cs typeface="Arial"/>
              </ns1:defRPr>
            </ns1:pPr>
            <ns1:r>
              <ns1:rPr sz="2250" b="1">
                <ns1:solidFill>
                  <ns1:srgbClr val="997B46"/>
                </ns1:solidFill>
                <ns1:latin typeface="Arial"/>
                <ns1:ea typeface="Arial Unicode MS"/>
                <ns1:cs typeface="Arial"/>
              </ns1:rPr>
              <ns1:t>扩大投入的依据</ns1:t>
            </ns1:r>
          </ns1:p>
        </ns0:txBody>
      </ns0:sp>
      <ns0:sp>
        <ns0:nvSpPr>
          <ns0:cNvPr id="8" name="">
            <ns1:extLst>
              <ns1:ext uri="{FF2B5EF4-FFF2-40B4-BE49-F238E27FC236}">
                <ns2:creationId id="{801A8AC7-5EBB-4ED9-8B60-EAA013E6CD53}"/>
              </ns1:ext>
            </ns1:extLst>
          </ns0:cNvPr>
          <ns0:cNvSpPr>
            <ns1:spLocks noGrp="1"/>
          </ns0:cNvSpPr>
          <ns0:nvPr/>
        </ns0:nvSpPr>
        <ns0:spPr>
          <ns1:xfrm>
            <ns1:off x="4476750" y="2762250"/>
            <ns1:ext cx="7143750" cy="857250"/>
          </ns1:xfrm>
          <ns1:prstGeom prst="rect">
            <ns1:avLst/>
          </ns1:prstGeom>
          <ns1:noFill/>
          <ns1:ln w="0">
            <ns1:noFill/>
          </ns1:ln>
        </ns0:spPr>
        <ns0:txBody>
          <ns1:bodyPr wrap="square" lIns="0" tIns="0" rIns="0" bIns="0" anchor="t">
            <ns1:noAutofit/>
          </ns1:bodyPr>
          <ns1:lstStyle>
            <ns1:defPPr algn="l">
              <ns1:defRPr sz="2175" b="0">
                <ns1:solidFill>
                  <ns1:srgbClr val="132B40"/>
                </ns1:solidFill>
                <ns1:latin typeface="Arial"/>
                <ns1:ea typeface="Arial Unicode MS"/>
                <ns1:cs typeface="Arial"/>
              </ns1:defRPr>
            </ns1:defPPr>
          </ns1:lstStyle>
          <ns1:p>
            <ns1:pPr algn="l">
              <ns1:lnSpc>
                <ns1:spcPct val="108000"/>
              </ns1:lnSpc>
              <ns1:buNone/>
              <ns1:defRPr sz="2175" b="0">
                <ns1:solidFill>
                  <ns1:srgbClr val="132B40"/>
                </ns1:solidFill>
                <ns1:latin typeface="Arial"/>
                <ns1:ea typeface="Arial Unicode MS"/>
                <ns1:cs typeface="Arial"/>
              </ns1:defRPr>
            </ns1:pPr>
            <ns1:r>
              <ns1:rPr sz="2175" b="0">
                <ns1:solidFill>
                  <ns1:srgbClr val="132B40"/>
                </ns1:solidFill>
                <ns1:latin typeface="Arial"/>
                <ns1:ea typeface="Arial Unicode MS"/>
                <ns1:cs typeface="Arial"/>
              </ns1:rPr>
              <ns1:t>有效学习、成功试点与可持续的获客成本</ns1:t>
            </ns1:r>
          </ns1:p>
        </ns0:txBody>
      </ns0:sp>
      <ns0:sp>
        <ns0:nvSpPr>
          <ns0:cNvPr id="9" name="">
            <ns1:extLst>
              <ns1:ext uri="{FF2B5EF4-FFF2-40B4-BE49-F238E27FC236}">
                <ns2:creationId id="{BD551F66-5F0A-4194-839C-5C26B7F2CC4D}"/>
              </ns1:ext>
            </ns1:extLst>
          </ns0:cNvPr>
          <ns0:cNvSpPr>
            <ns1:spLocks noGrp="1"/>
          </ns0:cNvSpPr>
          <ns0:nvPr/>
        </ns0:nvSpPr>
        <ns0:spPr>
          <ns1:xfrm>
            <ns1:off x="571500" y="3781425"/>
            <ns1:ext cx="3571875" cy="666750"/>
          </ns1:xfrm>
          <ns1:prstGeom prst="rect">
            <ns1:avLst/>
          </ns1:prstGeom>
          <ns1:noFill/>
          <ns1:ln w="0">
            <ns1:noFill/>
          </ns1:ln>
        </ns0:spPr>
        <ns0:txBody>
          <ns1:bodyPr wrap="square" lIns="0" tIns="0" rIns="0" bIns="0" anchor="t">
            <ns1:noAutofit/>
          </ns1:bodyPr>
          <ns1:lstStyle>
            <ns1:defPPr algn="l">
              <ns1:defRPr sz="2250" b="1">
                <ns1:solidFill>
                  <ns1:srgbClr val="997B46"/>
                </ns1:solidFill>
                <ns1:latin typeface="Arial"/>
                <ns1:ea typeface="Arial Unicode MS"/>
                <ns1:cs typeface="Arial"/>
              </ns1:defRPr>
            </ns1:defPPr>
          </ns1:lstStyle>
          <ns1:p>
            <ns1:pPr algn="l">
              <ns1:lnSpc>
                <ns1:spcPct val="108000"/>
              </ns1:lnSpc>
              <ns1:buNone/>
              <ns1:defRPr sz="2250" b="1">
                <ns1:solidFill>
                  <ns1:srgbClr val="997B46"/>
                </ns1:solidFill>
                <ns1:latin typeface="Arial"/>
                <ns1:ea typeface="Arial Unicode MS"/>
                <ns1:cs typeface="Arial"/>
              </ns1:defRPr>
            </ns1:pPr>
            <ns1:r>
              <ns1:rPr sz="2250" b="1">
                <ns1:solidFill>
                  <ns1:srgbClr val="997B46"/>
                </ns1:solidFill>
                <ns1:latin typeface="Arial"/>
                <ns1:ea typeface="Arial Unicode MS"/>
                <ns1:cs typeface="Arial"/>
              </ns1:rPr>
              <ns1:t>待讨论的资源</ns1:t>
            </ns1:r>
          </ns1:p>
        </ns0:txBody>
      </ns0:sp>
      <ns0:sp>
        <ns0:nvSpPr>
          <ns0:cNvPr id="10" name="">
            <ns1:extLst>
              <ns1:ext uri="{FF2B5EF4-FFF2-40B4-BE49-F238E27FC236}">
                <ns2:creationId id="{B2F2D912-8E7A-4DA2-A1CC-878002EEDC4B}"/>
              </ns1:ext>
            </ns1:extLst>
          </ns0:cNvPr>
          <ns0:cNvSpPr>
            <ns1:spLocks noGrp="1"/>
          </ns0:cNvSpPr>
          <ns0:nvPr/>
        </ns0:nvSpPr>
        <ns0:spPr>
          <ns1:xfrm>
            <ns1:off x="4476750" y="3781425"/>
            <ns1:ext cx="7143750" cy="857250"/>
          </ns1:xfrm>
          <ns1:prstGeom prst="rect">
            <ns1:avLst/>
          </ns1:prstGeom>
          <ns1:noFill/>
          <ns1:ln w="0">
            <ns1:noFill/>
          </ns1:ln>
        </ns0:spPr>
        <ns0:txBody>
          <ns1:bodyPr wrap="square" lIns="0" tIns="0" rIns="0" bIns="0" anchor="t">
            <ns1:noAutofit/>
          </ns1:bodyPr>
          <ns1:lstStyle>
            <ns1:defPPr algn="l">
              <ns1:defRPr sz="2175" b="0">
                <ns1:solidFill>
                  <ns1:srgbClr val="132B40"/>
                </ns1:solidFill>
                <ns1:latin typeface="Arial"/>
                <ns1:ea typeface="Arial Unicode MS"/>
                <ns1:cs typeface="Arial"/>
              </ns1:defRPr>
            </ns1:defPPr>
          </ns1:lstStyle>
          <ns1:p>
            <ns1:pPr algn="l">
              <ns1:lnSpc>
                <ns1:spcPct val="108000"/>
              </ns1:lnSpc>
              <ns1:buNone/>
              <ns1:defRPr sz="2175" b="0">
                <ns1:solidFill>
                  <ns1:srgbClr val="132B40"/>
                </ns1:solidFill>
                <ns1:latin typeface="Arial"/>
                <ns1:ea typeface="Arial Unicode MS"/>
                <ns1:cs typeface="Arial"/>
              </ns1:defRPr>
            </ns1:pPr>
            <ns1:r>
              <ns1:rPr sz="2175" b="0">
                <ns1:solidFill>
                  <ns1:srgbClr val="132B40"/>
                </ns1:solidFill>
                <ns1:latin typeface="Arial"/>
                <ns1:ea typeface="Arial Unicode MS"/>
                <ns1:cs typeface="Arial"/>
              </ns1:rPr>
              <ns1:t>营销执行、产品稳定性与学习效果测量</ns1:t>
            </ns1:r>
          </ns1:p>
        </ns0:txBody>
      </ns0:sp>
      <ns0:sp>
        <ns0:nvSpPr>
          <ns0:cNvPr id="11" name="">
            <ns1:extLst>
              <ns1:ext uri="{FF2B5EF4-FFF2-40B4-BE49-F238E27FC236}">
                <ns2:creationId id="{52138588-BC1F-4DE1-8DFE-D2E953890A7A}"/>
              </ns1:ext>
            </ns1:extLst>
          </ns0:cNvPr>
          <ns0:cNvSpPr>
            <ns1:spLocks noGrp="1"/>
          </ns0:cNvSpPr>
          <ns0:nvPr/>
        </ns0:nvSpPr>
        <ns0:spPr>
          <ns1:xfrm>
            <ns1:off x="571500" y="4800600"/>
            <ns1:ext cx="3571875" cy="666750"/>
          </ns1:xfrm>
          <ns1:prstGeom prst="rect">
            <ns1:avLst/>
          </ns1:prstGeom>
          <ns1:noFill/>
          <ns1:ln w="0">
            <ns1:noFill/>
          </ns1:ln>
        </ns0:spPr>
        <ns0:txBody>
          <ns1:bodyPr wrap="square" lIns="0" tIns="0" rIns="0" bIns="0" anchor="t">
            <ns1:noAutofit/>
          </ns1:bodyPr>
          <ns1:lstStyle>
            <ns1:defPPr algn="l">
              <ns1:defRPr sz="2250" b="1">
                <ns1:solidFill>
                  <ns1:srgbClr val="997B46"/>
                </ns1:solidFill>
                <ns1:latin typeface="Arial"/>
                <ns1:ea typeface="Arial Unicode MS"/>
                <ns1:cs typeface="Arial"/>
              </ns1:defRPr>
            </ns1:defPPr>
          </ns1:lstStyle>
          <ns1:p>
            <ns1:pPr algn="l">
              <ns1:lnSpc>
                <ns1:spcPct val="108000"/>
              </ns1:lnSpc>
              <ns1:buNone/>
              <ns1:defRPr sz="2250" b="1">
                <ns1:solidFill>
                  <ns1:srgbClr val="997B46"/>
                </ns1:solidFill>
                <ns1:latin typeface="Arial"/>
                <ns1:ea typeface="Arial Unicode MS"/>
                <ns1:cs typeface="Arial"/>
              </ns1:defRPr>
            </ns1:pPr>
            <ns1:r>
              <ns1:rPr sz="2250" b="1">
                <ns1:solidFill>
                  <ns1:srgbClr val="997B46"/>
                </ns1:solidFill>
                <ns1:latin typeface="Arial"/>
                <ns1:ea typeface="Arial Unicode MS"/>
                <ns1:cs typeface="Arial"/>
              </ns1:rPr>
              <ns1:t>资料室标准</ns1:t>
            </ns1:r>
          </ns1:p>
        </ns0:txBody>
      </ns0:sp>
      <ns0:sp>
        <ns0:nvSpPr>
          <ns0:cNvPr id="12" name="">
            <ns1:extLst>
              <ns1:ext uri="{FF2B5EF4-FFF2-40B4-BE49-F238E27FC236}">
                <ns2:creationId id="{C51360EF-6395-41F2-AACA-B309CC036797}"/>
              </ns1:ext>
            </ns1:extLst>
          </ns0:cNvPr>
          <ns0:cNvSpPr>
            <ns1:spLocks noGrp="1"/>
          </ns0:cNvSpPr>
          <ns0:nvPr/>
        </ns0:nvSpPr>
        <ns0:spPr>
          <ns1:xfrm>
            <ns1:off x="4476750" y="4800600"/>
            <ns1:ext cx="7143750" cy="857250"/>
          </ns1:xfrm>
          <ns1:prstGeom prst="rect">
            <ns1:avLst/>
          </ns1:prstGeom>
          <ns1:noFill/>
          <ns1:ln w="0">
            <ns1:noFill/>
          </ns1:ln>
        </ns0:spPr>
        <ns0:txBody>
          <ns1:bodyPr wrap="square" lIns="0" tIns="0" rIns="0" bIns="0" anchor="t">
            <ns1:noAutofit/>
          </ns1:bodyPr>
          <ns1:lstStyle>
            <ns1:defPPr algn="l">
              <ns1:defRPr sz="2175" b="0">
                <ns1:solidFill>
                  <ns1:srgbClr val="132B40"/>
                </ns1:solidFill>
                <ns1:latin typeface="Arial"/>
                <ns1:ea typeface="Arial Unicode MS"/>
                <ns1:cs typeface="Arial"/>
              </ns1:defRPr>
            </ns1:defPPr>
          </ns1:lstStyle>
          <ns1:p>
            <ns1:pPr algn="l">
              <ns1:lnSpc>
                <ns1:spcPct val="108000"/>
              </ns1:lnSpc>
              <ns1:buNone/>
              <ns1:defRPr sz="2175" b="0">
                <ns1:solidFill>
                  <ns1:srgbClr val="132B40"/>
                </ns1:solidFill>
                <ns1:latin typeface="Arial"/>
                <ns1:ea typeface="Arial Unicode MS"/>
                <ns1:cs typeface="Arial"/>
              </ns1:defRPr>
            </ns1:pPr>
            <ns1:r>
              <ns1:rPr sz="2175" b="0">
                <ns1:solidFill>
                  <ns1:srgbClr val="132B40"/>
                </ns1:solidFill>
                <ns1:latin typeface="Arial"/>
                <ns1:ea typeface="Arial Unicode MS"/>
                <ns1:cs typeface="Arial"/>
              </ns1:rPr>
              <ns1:t>明确区分实际证据、目标、假设与模拟数据</ns1:t>
            </ns1:r>
          </ns1:p>
        </ns0:txBody>
      </ns0:sp>
    </ns0:spTree>
    <ns0:extLst>
      <ns0:ext uri="{BB962C8B-B14F-4D97-AF65-F5344CB8AC3E}">
        <ns3:creationId val="694956178"/>
      </ns0:ext>
    </ns0:extLst>
  </ns0:cSld>
</ns0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2026-10-13T03:11:32.5890000Z</dcterms:created>
  <dcterms:modified xsi:type="dcterms:W3CDTF">2026-10-13T03:11:32.5890000Z</dcterms:modified>
</coreProperties>
</file>