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1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charts/chart2.xml" ContentType="application/vnd.openxmlformats-officedocument.drawingml.chart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276506f2fd41fb" /><Relationship Type="http://schemas.openxmlformats.org/officeDocument/2006/relationships/extended-properties" Target="/docProps/app.xml" Id="R0c64e51302194ca0" /><Relationship Type="http://schemas.openxmlformats.org/officeDocument/2006/relationships/officeDocument" Target="/ppt/presentation.xml" Id="R075da3c2ee0e47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3bb2967695d4262"/>
  </p:sldMasterIdLst>
  <p:notesMasterIdLst>
    <p:notesMasterId xmlns:r="http://schemas.openxmlformats.org/officeDocument/2006/relationships" r:id="R7c95dd54f7324c5d"/>
  </p:notesMasterIdLst>
  <p:sldIdLst>
    <p:sldId xmlns:r="http://schemas.openxmlformats.org/officeDocument/2006/relationships" id="256" r:id="Ra46082ea35ec4d0a"/>
    <p:sldId xmlns:r="http://schemas.openxmlformats.org/officeDocument/2006/relationships" id="257" r:id="R9fe85e5caeab4f0c"/>
    <p:sldId xmlns:r="http://schemas.openxmlformats.org/officeDocument/2006/relationships" id="258" r:id="Re4574307944e4d33"/>
    <p:sldId xmlns:r="http://schemas.openxmlformats.org/officeDocument/2006/relationships" id="259" r:id="Ra3a492d6dff34854"/>
    <p:sldId xmlns:r="http://schemas.openxmlformats.org/officeDocument/2006/relationships" id="260" r:id="Rd8efb296040045ea"/>
    <p:sldId xmlns:r="http://schemas.openxmlformats.org/officeDocument/2006/relationships" id="261" r:id="R2cdbdccf6a9a49b8"/>
    <p:sldId xmlns:r="http://schemas.openxmlformats.org/officeDocument/2006/relationships" id="262" r:id="R19581d5185a14745"/>
    <p:sldId xmlns:r="http://schemas.openxmlformats.org/officeDocument/2006/relationships" id="263" r:id="R4d3263bd83554f01"/>
    <p:sldId xmlns:r="http://schemas.openxmlformats.org/officeDocument/2006/relationships" id="264" r:id="Rb1d4a41d9dcf4c7d"/>
    <p:sldId xmlns:r="http://schemas.openxmlformats.org/officeDocument/2006/relationships" id="265" r:id="Rc26a8e46216f4d8d"/>
    <p:sldId xmlns:r="http://schemas.openxmlformats.org/officeDocument/2006/relationships" id="266" r:id="Rf4d9ec9172a74899"/>
    <p:sldId xmlns:r="http://schemas.openxmlformats.org/officeDocument/2006/relationships" id="267" r:id="R8cf0c013b24c4721"/>
    <p:sldId xmlns:r="http://schemas.openxmlformats.org/officeDocument/2006/relationships" id="268" r:id="R03ab506fe56e4179"/>
    <p:sldId xmlns:r="http://schemas.openxmlformats.org/officeDocument/2006/relationships" id="269" r:id="R52097d83602946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20a7221ea84c3b" /><Relationship Type="http://schemas.openxmlformats.org/officeDocument/2006/relationships/slideMaster" Target="/ppt/slideMasters/slideMaster1.xml" Id="Rd3bb2967695d4262" /><Relationship Type="http://schemas.openxmlformats.org/officeDocument/2006/relationships/notesMaster" Target="/ppt/notesMasters/notesMaster1.xml" Id="R7c95dd54f7324c5d" /><Relationship Type="http://schemas.openxmlformats.org/officeDocument/2006/relationships/presProps" Target="/ppt/presProps.xml" Id="R61d1f9a2a47b4ac8" /><Relationship Type="http://schemas.openxmlformats.org/officeDocument/2006/relationships/tableStyles" Target="/ppt/tableStyles.xml" Id="R0278c281ae274bed" /><Relationship Type="http://schemas.openxmlformats.org/officeDocument/2006/relationships/slide" Target="/ppt/slides/slide1.xml" Id="Ra46082ea35ec4d0a" /><Relationship Type="http://schemas.openxmlformats.org/officeDocument/2006/relationships/slide" Target="/ppt/slides/slide2.xml" Id="R9fe85e5caeab4f0c" /><Relationship Type="http://schemas.openxmlformats.org/officeDocument/2006/relationships/slide" Target="/ppt/slides/slide3.xml" Id="Re4574307944e4d33" /><Relationship Type="http://schemas.openxmlformats.org/officeDocument/2006/relationships/slide" Target="/ppt/slides/slide4.xml" Id="Ra3a492d6dff34854" /><Relationship Type="http://schemas.openxmlformats.org/officeDocument/2006/relationships/slide" Target="/ppt/slides/slide5.xml" Id="Rd8efb296040045ea" /><Relationship Type="http://schemas.openxmlformats.org/officeDocument/2006/relationships/slide" Target="/ppt/slides/slide6.xml" Id="R2cdbdccf6a9a49b8" /><Relationship Type="http://schemas.openxmlformats.org/officeDocument/2006/relationships/slide" Target="/ppt/slides/slide7.xml" Id="R19581d5185a14745" /><Relationship Type="http://schemas.openxmlformats.org/officeDocument/2006/relationships/slide" Target="/ppt/slides/slide8.xml" Id="R4d3263bd83554f01" /><Relationship Type="http://schemas.openxmlformats.org/officeDocument/2006/relationships/slide" Target="/ppt/slides/slide9.xml" Id="Rb1d4a41d9dcf4c7d" /><Relationship Type="http://schemas.openxmlformats.org/officeDocument/2006/relationships/slide" Target="/ppt/slides/slide10.xml" Id="Rc26a8e46216f4d8d" /><Relationship Type="http://schemas.openxmlformats.org/officeDocument/2006/relationships/slide" Target="/ppt/slides/slide11.xml" Id="Rf4d9ec9172a74899" /><Relationship Type="http://schemas.openxmlformats.org/officeDocument/2006/relationships/slide" Target="/ppt/slides/slide12.xml" Id="R8cf0c013b24c4721" /><Relationship Type="http://schemas.openxmlformats.org/officeDocument/2006/relationships/slide" Target="/ppt/slides/slide13.xml" Id="R03ab506fe56e4179" /><Relationship Type="http://schemas.openxmlformats.org/officeDocument/2006/relationships/slide" Target="/ppt/slides/slide14.xml" Id="R52097d83602946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997ac81b5e74cb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326b74f31b64b9f" /><Relationship Type="http://schemas.openxmlformats.org/officeDocument/2006/relationships/notesMaster" Target="/ppt/notesMasters/notesMaster1.xml" Id="Re27172db288d49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36f2c85dee9489a" /><Relationship Type="http://schemas.openxmlformats.org/officeDocument/2006/relationships/notesMaster" Target="/ppt/notesMasters/notesMaster1.xml" Id="Rf6c91bf226604a2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7e4409b3364f5d" /><Relationship Type="http://schemas.openxmlformats.org/officeDocument/2006/relationships/notesMaster" Target="/ppt/notesMasters/notesMaster1.xml" Id="R95c8079881be4f8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67b312516bf40b3" /><Relationship Type="http://schemas.openxmlformats.org/officeDocument/2006/relationships/notesMaster" Target="/ppt/notesMasters/notesMaster1.xml" Id="R010e1104322945d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9d605c2eb044555" /><Relationship Type="http://schemas.openxmlformats.org/officeDocument/2006/relationships/notesMaster" Target="/ppt/notesMasters/notesMaster1.xml" Id="R6f60e99c8bf04d2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da018c71d44b1b" /><Relationship Type="http://schemas.openxmlformats.org/officeDocument/2006/relationships/notesMaster" Target="/ppt/notesMasters/notesMaster1.xml" Id="Rc08f342139284aa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c9658b548c8479c" /><Relationship Type="http://schemas.openxmlformats.org/officeDocument/2006/relationships/notesMaster" Target="/ppt/notesMasters/notesMaster1.xml" Id="R011fff4c544440b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0a7b26ac1e544f3" /><Relationship Type="http://schemas.openxmlformats.org/officeDocument/2006/relationships/notesMaster" Target="/ppt/notesMasters/notesMaster1.xml" Id="Rf3a438adcc5a435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823d68fa6a24e1e" /><Relationship Type="http://schemas.openxmlformats.org/officeDocument/2006/relationships/notesMaster" Target="/ppt/notesMasters/notesMaster1.xml" Id="Rbcf285b9c660497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3cf215ba4774270" /><Relationship Type="http://schemas.openxmlformats.org/officeDocument/2006/relationships/notesMaster" Target="/ppt/notesMasters/notesMaster1.xml" Id="Re292cd19b9b74d6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1d7ba00518d432a" /><Relationship Type="http://schemas.openxmlformats.org/officeDocument/2006/relationships/notesMaster" Target="/ppt/notesMasters/notesMaster1.xml" Id="Rbb1f809f523a4a3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3707e5dee9c41c8" /><Relationship Type="http://schemas.openxmlformats.org/officeDocument/2006/relationships/notesMaster" Target="/ppt/notesMasters/notesMaster1.xml" Id="R924541b79d934e1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8420197aa134434" /><Relationship Type="http://schemas.openxmlformats.org/officeDocument/2006/relationships/notesMaster" Target="/ppt/notesMasters/notesMaster1.xml" Id="Rcf51f93c0db34b2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4919150e8c741e5" /><Relationship Type="http://schemas.openxmlformats.org/officeDocument/2006/relationships/notesMaster" Target="/ppt/notesMasters/notesMaster1.xml" Id="R6cd93c69d1474f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Planning source: CEO-confirmed brief, October12,2026, target20,000 cumulative registrations, English-first assets, $100,000 marketing cash. Calculations: strategy/growth-model.json. All projections are assumptions, not observed traction.</a:t>
            </a:r>
          </a:p>
          <a:p xmlns:a="http://schemas.openxmlformats.org/drawingml/2006/main">
            <a:r>
              <a:t>Product source: owner brief and local SmartSAT white paper. 150 points is a company improvement target pending measurement evidence, not a guaranteed or verified achieved average. Simulated grade11 learner1250→1400+ is not a testimonial. Current prices and teacher permissions require production verification.</a:t>
            </a:r>
          </a:p>
          <a:p xmlns:a="http://schemas.openxmlformats.org/drawingml/2006/main">
            <a:r>
              <a:t>Cover numbers are confirmed targets/budget, not existing 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Planning source: CEO-confirmed brief, October12,2026, target20,000 cumulative registrations, English-first assets, $100,000 marketing cash. Calculations: strategy/growth-model.json. All projections are assumptions, not observed traction.</a:t>
            </a:r>
          </a:p>
          <a:p xmlns:a="http://schemas.openxmlformats.org/drawingml/2006/main">
            <a:r>
              <a:t>Product source: owner brief and local SmartSAT white paper. 150 points is a company improvement target pending measurement evidence, not a guaranteed or verified achieved average. Simulated grade11 learner1250→1400+ is not a testimonial. Current prices and teacher permissions require production verification.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Planning source: CEO-confirmed brief, October12,2026, target20,000 cumulative registrations, English-first assets, $100,000 marketing cash. Calculations: strategy/growth-model.json. All projections are assumptions, not observed traction.</a:t>
            </a:r>
          </a:p>
          <a:p xmlns:a="http://schemas.openxmlformats.org/drawingml/2006/main">
            <a:r>
              <a:t>Product source: owner brief and local SmartSAT white paper. 150 points is a company improvement target pending measurement evidence, not a guaranteed or verified achieved average. Simulated grade11 learner1250→1400+ is not a testimonial. Current prices and teacher permissions require production verification.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Planning source: CEO-confirmed brief, October12,2026, target20,000 cumulative registrations, English-first assets, $100,000 marketing cash. Calculations: strategy/growth-model.json. All projections are assumptions, not observed traction.</a:t>
            </a:r>
          </a:p>
          <a:p xmlns:a="http://schemas.openxmlformats.org/drawingml/2006/main">
            <a:r>
              <a:t>Product source: owner brief and local SmartSAT white paper. 150 points is a company improvement target pending measurement evidence, not a guaranteed or verified achieved average. Simulated grade11 learner1250→1400+ is not a testimonial. Current prices and teacher permissions require production verification.</a:t>
            </a:r>
          </a:p>
          <a:p xmlns:a="http://schemas.openxmlformats.org/drawingml/2006/main">
            <a:r>
              <a:t>A six-question quick demo demonstrates interactions only. The recording must show actual report behavior. Full mock timings cannot be represented as a sixty-second exam.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Planning source: CEO-confirmed brief, October12,2026, target20,000 cumulative registrations, English-first assets, $100,000 marketing cash. Calculations: strategy/growth-model.json. All projections are assumptions, not observed traction.</a:t>
            </a:r>
          </a:p>
          <a:p xmlns:a="http://schemas.openxmlformats.org/drawingml/2006/main">
            <a:r>
              <a:t>Product source: owner brief and local SmartSAT white paper. 150 points is a company improvement target pending measurement evidence, not a guaranteed or verified achieved average. Simulated grade11 learner1250→1400+ is not a testimonial. Current prices and teacher permissions require production verification.</a:t>
            </a:r>
          </a:p>
          <a:p xmlns:a="http://schemas.openxmlformats.org/drawingml/2006/main">
            <a:r>
              <a:t>All12 monthly rows retained. Sum new users=20,000. Cash ceiling sum=$100,000. Cumulative values are not summed. Month1 begins at approved execution.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Planning source: CEO-confirmed brief, October12,2026, target20,000 cumulative registrations, English-first assets, $100,000 marketing cash. Calculations: strategy/growth-model.json. All projections are assumptions, not observed traction.</a:t>
            </a:r>
          </a:p>
          <a:p xmlns:a="http://schemas.openxmlformats.org/drawingml/2006/main">
            <a:r>
              <a:t>Product source: owner brief and local SmartSAT white paper. 150 points is a company improvement target pending measurement evidence, not a guaranteed or verified achieved average. Simulated grade11 learner1250→1400+ is not a testimonial. Current prices and teacher permissions require production verification.</a:t>
            </a:r>
          </a:p>
          <a:p xmlns:a="http://schemas.openxmlformats.org/drawingml/2006/main">
            <a:r>
              <a:t>Channel quotas sum20,000. First identifiable acquisition source is mutually exclusive. 18,000 non-paid and2,000 paid registrations.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Planning source: CEO-confirmed brief, October12,2026, target20,000 cumulative registrations, English-first assets, $100,000 marketing cash. Calculations: strategy/growth-model.json. All projections are assumptions, not observed traction.</a:t>
            </a:r>
          </a:p>
          <a:p xmlns:a="http://schemas.openxmlformats.org/drawingml/2006/main">
            <a:r>
              <a:t>Product source: owner brief and local SmartSAT white paper. 150 points is a company improvement target pending measurement evidence, not a guaranteed or verified achieved average. Simulated grade11 learner1250→1400+ is not a testimonial. Current prices and teacher permissions require production verification.</a:t>
            </a:r>
          </a:p>
          <a:p xmlns:a="http://schemas.openxmlformats.org/drawingml/2006/main">
            <a:r>
              <a:t>Roles planned17k students,2k parents,600 teachers,400 ambassadors. Funnel counts use different stated denominators. 600 payers is an assumption, not actual sales. MAU target3k requires independent measurement.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Planning source: CEO-confirmed brief, October12,2026, target20,000 cumulative registrations, English-first assets, $100,000 marketing cash. Calculations: strategy/growth-model.json. All projections are assumptions, not observed traction.</a:t>
            </a:r>
          </a:p>
          <a:p xmlns:a="http://schemas.openxmlformats.org/drawingml/2006/main">
            <a:r>
              <a:t>Product source: owner brief and local SmartSAT white paper. 150 points is a company improvement target pending measurement evidence, not a guaranteed or verified achieved average. Simulated grade11 learner1250→1400+ is not a testimonial. Current prices and teacher permissions require production verification.</a:t>
            </a:r>
          </a:p>
          <a:p xmlns:a="http://schemas.openxmlformats.org/drawingml/2006/main">
            <a:r>
              <a:t>D30 cohort requires observation window. Meetings and outreach require authorization. Budgets are cumulative ceilings.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Planning source: CEO-confirmed brief, October12,2026, target20,000 cumulative registrations, English-first assets, $100,000 marketing cash. Calculations: strategy/growth-model.json. All projections are assumptions, not observed traction.</a:t>
            </a:r>
          </a:p>
          <a:p xmlns:a="http://schemas.openxmlformats.org/drawingml/2006/main">
            <a:r>
              <a:t>Product source: owner brief and local SmartSAT white paper. 150 points is a company improvement target pending measurement evidence, not a guaranteed or verified achieved average. Simulated grade11 learner1250→1400+ is not a testimonial. Current prices and teacher permissions require production verification.</a:t>
            </a:r>
          </a:p>
          <a:p xmlns:a="http://schemas.openxmlformats.org/drawingml/2006/main">
            <a:r>
              <a:t>Google people-first advice: https://developers.google.com/search/docs/fundamentals/creating-helpful-content . YouTube engaged-view metric: https://support.google.com/youtube/answer/10059070?hl=en . These are production assumptions, not promised reach.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Planning source: CEO-confirmed brief, October12,2026, target20,000 cumulative registrations, English-first assets, $100,000 marketing cash. Calculations: strategy/growth-model.json. All projections are assumptions, not observed traction.</a:t>
            </a:r>
          </a:p>
          <a:p xmlns:a="http://schemas.openxmlformats.org/drawingml/2006/main">
            <a:r>
              <a:t>Product source: owner brief and local SmartSAT white paper. 150 points is a company improvement target pending measurement evidence, not a guaranteed or verified achieved average. Simulated grade11 learner1250→1400+ is not a testimonial. Current prices and teacher permissions require production verification.</a:t>
            </a:r>
          </a:p>
          <a:p xmlns:a="http://schemas.openxmlformats.org/drawingml/2006/main">
            <a:r>
              <a:t>Seven workstreams group copy and video on one display row. Persistent one-year scheduling is not configured by this deliverable. No publishing, outreach or spending is autonomous.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Planning source: CEO-confirmed brief, October12,2026, target20,000 cumulative registrations, English-first assets, $100,000 marketing cash. Calculations: strategy/growth-model.json. All projections are assumptions, not observed traction.</a:t>
            </a:r>
          </a:p>
          <a:p xmlns:a="http://schemas.openxmlformats.org/drawingml/2006/main">
            <a:r>
              <a:t>Product source: owner brief and local SmartSAT white paper. 150 points is a company improvement target pending measurement evidence, not a guaranteed or verified achieved average. Simulated grade11 learner1250→1400+ is not a testimonial. Current prices and teacher permissions require production verification.</a:t>
            </a:r>
          </a:p>
          <a:p xmlns:a="http://schemas.openxmlformats.org/drawingml/2006/main">
            <a:r>
              <a:t>Allocation total100k. $5 is a planning ratio, not measured or guaranteed CPA. Paid assumption36k/2k=$18. Marketing cash per600 planned payers=$166.67, excluding other costs.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Planning source: CEO-confirmed brief, October12,2026, target20,000 cumulative registrations, English-first assets, $100,000 marketing cash. Calculations: strategy/growth-model.json. All projections are assumptions, not observed traction.</a:t>
            </a:r>
          </a:p>
          <a:p xmlns:a="http://schemas.openxmlformats.org/drawingml/2006/main">
            <a:r>
              <a:t>Product source: owner brief and local SmartSAT white paper. 150 points is a company improvement target pending measurement evidence, not a guaranteed or verified achieved average. Simulated grade11 learner1250→1400+ is not a testimonial. Current prices and teacher permissions require production verification.</a:t>
            </a:r>
          </a:p>
          <a:p xmlns:a="http://schemas.openxmlformats.org/drawingml/2006/main">
            <a:r>
              <a:t>Owner confirmed official20%,10%,10% rates and no joining fee on2026-10-12. Base, eligibility, binding, payout and refunds unverified. Sales commissions are revenue-variable costs outside100k marketing budget. Example does not state product price or guaranteed earnings.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Planning source: CEO-confirmed brief, October12,2026, target20,000 cumulative registrations, English-first assets, $100,000 marketing cash. Calculations: strategy/growth-model.json. All projections are assumptions, not observed traction.</a:t>
            </a:r>
          </a:p>
          <a:p xmlns:a="http://schemas.openxmlformats.org/drawingml/2006/main">
            <a:r>
              <a:t>Product source: owner brief and local SmartSAT white paper. 150 points is a company improvement target pending measurement evidence, not a guaranteed or verified achieved average. Simulated grade11 learner1250→1400+ is not a testimonial. Current prices and teacher permissions require production verification.</a:t>
            </a:r>
          </a:p>
          <a:p xmlns:a="http://schemas.openxmlformats.org/drawingml/2006/main">
            <a:r>
              <a:t>Scenarios retain100k ceiling, not guaranteed spending. Scale also requires observed90-day contribution-margin CAC support and CEO approval. Pause sample floors:500 sessions for&lt;5% conversion,100 mature registrations for A7&lt;30%. Budget increase proposal≤20% weekly.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Planning source: CEO-confirmed brief, October12,2026, target20,000 cumulative registrations, English-first assets, $100,000 marketing cash. Calculations: strategy/growth-model.json. All projections are assumptions, not observed traction.</a:t>
            </a:r>
          </a:p>
          <a:p xmlns:a="http://schemas.openxmlformats.org/drawingml/2006/main">
            <a:r>
              <a:t>Product source: owner brief and local SmartSAT white paper. 150 points is a company improvement target pending measurement evidence, not a guaranteed or verified achieved average. Simulated grade11 learner1250→1400+ is not a testimonial. Current prices and teacher permissions require production verification.</a:t>
            </a:r>
          </a:p>
          <a:p xmlns:a="http://schemas.openxmlformats.org/drawingml/2006/main">
            <a:r>
              <a:t>Registered-user goal, English-first language and100k cash confirmed. Remaining items are operational approvals. No recurring tasks or external actions executed.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81d6c07dbe4ff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ce8e23db1e4fa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5c7e3f9b46415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4ad03c080c4d0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0d7e8a962142d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9e9b5bf87946a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F97EB45-367F-40B5-BC09-BE3B1D4DBE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BD3A171-5FA4-4FDD-BBA6-AE6C6C37F34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2758C96-D42F-4440-915C-B9169CAA28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EB13454-58DC-4535-ACE6-A52E2640BC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E447FA0-0659-4A23-8279-057B0095A60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EA3D542-7CF5-4B9D-B63C-BF03B6B834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DB933AC-0278-45B0-A3F6-CCD705F5A8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BC8CDFE-887F-49D5-9E78-DB9414F56CC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E6D4BA3-D459-4675-AA9B-219BFD3F36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2E15827-86E3-403A-93B0-538A3759F0C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d5a29d72894c67" /><Relationship Type="http://schemas.openxmlformats.org/officeDocument/2006/relationships/slideLayout" Target="/ppt/slideLayouts/slideLayout1.xml" Id="R459958f1707f4aec" /><Relationship Type="http://schemas.openxmlformats.org/officeDocument/2006/relationships/slideLayout" Target="/ppt/slideLayouts/slideLayout2.xml" Id="R1f5669ba00fe40b6" /><Relationship Type="http://schemas.openxmlformats.org/officeDocument/2006/relationships/slideLayout" Target="/ppt/slideLayouts/slideLayout3.xml" Id="R78242d5ce2554597" /><Relationship Type="http://schemas.openxmlformats.org/officeDocument/2006/relationships/slideLayout" Target="/ppt/slideLayouts/slideLayout4.xml" Id="R27af124ae76049ef" /><Relationship Type="http://schemas.openxmlformats.org/officeDocument/2006/relationships/slideLayout" Target="/ppt/slideLayouts/slideLayout5.xml" Id="R6349f777abc349df" /><Relationship Type="http://schemas.openxmlformats.org/officeDocument/2006/relationships/slideLayout" Target="/ppt/slideLayouts/slideLayout6.xml" Id="Rb6f5ae8000b641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59958f1707f4aec"/>
    <p:sldLayoutId xmlns:r="http://schemas.openxmlformats.org/officeDocument/2006/relationships" id="2147483650" r:id="R1f5669ba00fe40b6"/>
    <p:sldLayoutId xmlns:r="http://schemas.openxmlformats.org/officeDocument/2006/relationships" id="2147483651" r:id="R78242d5ce2554597"/>
    <p:sldLayoutId xmlns:r="http://schemas.openxmlformats.org/officeDocument/2006/relationships" id="2147483652" r:id="R27af124ae76049ef"/>
    <p:sldLayoutId xmlns:r="http://schemas.openxmlformats.org/officeDocument/2006/relationships" id="2147483653" r:id="R6349f777abc349df"/>
    <p:sldLayoutId xmlns:r="http://schemas.openxmlformats.org/officeDocument/2006/relationships" id="2147483654" r:id="Rb6f5ae8000b641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b62eefe7d24410" /><Relationship Type="http://schemas.openxmlformats.org/officeDocument/2006/relationships/notesSlide" Target="/ppt/notesSlides/notesSlide1.xml" Id="R73bb4c996e674a1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a4709f708f439f" /><Relationship Type="http://schemas.openxmlformats.org/officeDocument/2006/relationships/notesSlide" Target="/ppt/notesSlides/notesSlide2.xml" Id="Rb4c6e3c2de254fe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b32b44d09243c1" /><Relationship Type="http://schemas.openxmlformats.org/officeDocument/2006/relationships/notesSlide" Target="/ppt/notesSlides/notesSlide3.xml" Id="Rc554436f7e684e2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5d2eb8b3354905" /><Relationship Type="http://schemas.openxmlformats.org/officeDocument/2006/relationships/notesSlide" Target="/ppt/notesSlides/notesSlide4.xml" Id="R4ef464f4cf0b49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019ef9e6054baa" /><Relationship Type="http://schemas.openxmlformats.org/officeDocument/2006/relationships/notesSlide" Target="/ppt/notesSlides/notesSlide5.xml" Id="R2d6987835ffa467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562c327fff4052" /><Relationship Type="http://schemas.openxmlformats.org/officeDocument/2006/relationships/chart" Target="/ppt/slides/charts/chart1.xml" Id="Rab9ff8bbe5ee457c" /><Relationship Type="http://schemas.openxmlformats.org/officeDocument/2006/relationships/notesSlide" Target="/ppt/notesSlides/notesSlide6.xml" Id="Ra893695f70534cb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9d4c0c93764cdb" /><Relationship Type="http://schemas.openxmlformats.org/officeDocument/2006/relationships/notesSlide" Target="/ppt/notesSlides/notesSlide7.xml" Id="R5ed8400876c243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db135a4d69492b" /><Relationship Type="http://schemas.openxmlformats.org/officeDocument/2006/relationships/notesSlide" Target="/ppt/notesSlides/notesSlide8.xml" Id="Rb93c10b57b3540d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4f668b7cf7414f" /><Relationship Type="http://schemas.openxmlformats.org/officeDocument/2006/relationships/notesSlide" Target="/ppt/notesSlides/notesSlide9.xml" Id="R665a74f7def64fa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aa00d5a352479b" /><Relationship Type="http://schemas.openxmlformats.org/officeDocument/2006/relationships/notesSlide" Target="/ppt/notesSlides/notesSlide10.xml" Id="R50d6f8a5793142a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13b05f09984d58" /><Relationship Type="http://schemas.openxmlformats.org/officeDocument/2006/relationships/chart" Target="/ppt/slides/charts/chart2.xml" Id="R35064e5877ec40dd" /><Relationship Type="http://schemas.openxmlformats.org/officeDocument/2006/relationships/notesSlide" Target="/ppt/notesSlides/notesSlide11.xml" Id="Rf53c8b32326240e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92178823c94459" /><Relationship Type="http://schemas.openxmlformats.org/officeDocument/2006/relationships/notesSlide" Target="/ppt/notesSlides/notesSlide12.xml" Id="R6de4695daf99499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a563842fb6492d" /><Relationship Type="http://schemas.openxmlformats.org/officeDocument/2006/relationships/notesSlide" Target="/ppt/notesSlides/notesSlide13.xml" Id="Rbd2559380b5541d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c5fe2de3a64b13" /><Relationship Type="http://schemas.openxmlformats.org/officeDocument/2006/relationships/notesSlide" Target="/ppt/notesSlides/notesSlide14.xml" Id="R2b2171513b3343b0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132B40"/>
                </a:solidFill>
                <a:latin typeface="Arial"/>
                <a:ea typeface="Arial"/>
                <a:cs typeface="Arial"/>
              </a:rPr>
              <a:t>Planned registrations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>
              <a:solidFill>
                <a:srgbClr val="132B40"/>
              </a:solidFill>
              <a:latin typeface="Arial"/>
              <a:ea typeface="Arial"/>
              <a:cs typeface="Arial"/>
            </a:defRPr>
          </a:pPr>
        </a:p>
      </c:txPr>
    </c:title>
    <c:plotArea>
      <c:barChart>
        <c:barDir val="bar"/>
        <c:grouping val="clustered"/>
        <c:varyColors val="0"/>
        <c:ser>
          <c:idx val="0"/>
          <c:order val="0"/>
          <c:tx>
            <c:v>Planned registrations</c:v>
          </c:tx>
          <c:spPr>
            <a:solidFill xmlns:a="http://schemas.openxmlformats.org/drawingml/2006/main">
              <a:srgbClr val="997B46"/>
            </a:solidFill>
            <a:ln xmlns:a="http://schemas.openxmlformats.org/drawingml/2006/main" w="28575">
              <a:solidFill>
                <a:srgbClr val="997B46"/>
              </a:solidFill>
            </a:ln>
          </c:spPr>
          <c:invertIfNegative val="0"/>
          <c:cat>
            <c:strRef>
              <c:f>'Chart Data'!$A$2:$A$7</c:f>
              <c:strCache>
                <c:ptCount val="6"/>
                <c:pt idx="0">
                  <c:v>Organic search</c:v>
                </c:pt>
                <c:pt idx="1">
                  <c:v>Social and creators</c:v>
                </c:pt>
                <c:pt idx="2">
                  <c:v>Educator partners</c:v>
                </c:pt>
                <c:pt idx="3">
                  <c:v>User referrals</c:v>
                </c:pt>
                <c:pt idx="4">
                  <c:v>Paid tests</c:v>
                </c:pt>
                <c:pt idx="5">
                  <c:v>Direct and brand</c:v>
                </c:pt>
              </c:strCache>
            </c:strRef>
          </c:cat>
          <c:val>
            <c:numRef>
              <c:f>'Chart Data'!$B$2:$B$7</c:f>
              <c:numCache>
                <c:formatCode>#,##0</c:formatCode>
                <c:ptCount val="6"/>
                <c:pt idx="0">
                  <c:v>5000</c:v>
                </c:pt>
                <c:pt idx="1">
                  <c:v>5000</c:v>
                </c:pt>
                <c:pt idx="2">
                  <c:v>4000</c:v>
                </c:pt>
                <c:pt idx="3">
                  <c:v>3000</c:v>
                </c:pt>
                <c:pt idx="4">
                  <c:v>2000</c:v>
                </c:pt>
                <c:pt idx="5">
                  <c:v>1000</c:v>
                </c:pt>
              </c:numCache>
            </c:numRef>
          </c:val>
        </c:ser>
        <c:dLbls>
          <c:numFmt formatCode="#,##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 b="1">
                  <a:solidFill>
                    <a:srgbClr val="132B40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#,##0"/>
        <c:majorTickMark val="none"/>
        <c:minorTickMark val="none"/>
        <c:spPr>
          <a:ln xmlns:a="http://schemas.openxmlformats.org/drawingml/2006/main" w="9525">
            <a:solidFill>
              <a:srgbClr val="D5C6A8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majorGridlines>
          <c:spPr>
            <a:ln xmlns:a="http://schemas.openxmlformats.org/drawingml/2006/main" w="4763">
              <a:solidFill>
                <a:srgbClr val="D5C6A8"/>
              </a:solidFill>
            </a:ln>
          </c:spPr>
        </c:majorGridlines>
        <c:numFmt formatCode="#,##0"/>
        <c:majorTickMark val="none"/>
        <c:minorTickMark val="none"/>
        <c:spPr>
          <a:ln xmlns:a="http://schemas.openxmlformats.org/drawingml/2006/main" w="6668">
            <a:solidFill>
              <a:srgbClr val="D5C6A8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AF8F3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AF8F3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132B40"/>
                </a:solidFill>
                <a:latin typeface="Arial"/>
                <a:ea typeface="Arial"/>
                <a:cs typeface="Arial"/>
              </a:rPr>
              <a:t>Annual marketing cash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>
              <a:solidFill>
                <a:srgbClr val="132B40"/>
              </a:solidFill>
              <a:latin typeface="Arial"/>
              <a:ea typeface="Arial"/>
              <a:cs typeface="Arial"/>
            </a:defRPr>
          </a:pPr>
        </a:p>
      </c:txPr>
    </c:title>
    <c:plotArea>
      <c:barChart>
        <c:barDir val="bar"/>
        <c:grouping val="clustered"/>
        <c:varyColors val="0"/>
        <c:ser>
          <c:idx val="0"/>
          <c:order val="0"/>
          <c:tx>
            <c:v>Annual marketing cash</c:v>
          </c:tx>
          <c:spPr>
            <a:solidFill xmlns:a="http://schemas.openxmlformats.org/drawingml/2006/main">
              <a:srgbClr val="997B46"/>
            </a:solidFill>
            <a:ln xmlns:a="http://schemas.openxmlformats.org/drawingml/2006/main" w="28575">
              <a:solidFill>
                <a:srgbClr val="997B46"/>
              </a:solidFill>
            </a:ln>
          </c:spPr>
          <c:invertIfNegative val="0"/>
          <c:cat>
            <c:strRef>
              <c:f>'Chart Data'!$A$2:$A$6</c:f>
              <c:strCache>
                <c:ptCount val="5"/>
                <c:pt idx="0">
                  <c:v>Paid tests</c:v>
                </c:pt>
                <c:pt idx="1">
                  <c:v>Content production</c:v>
                </c:pt>
                <c:pt idx="2">
                  <c:v>Partner pilots</c:v>
                </c:pt>
                <c:pt idx="3">
                  <c:v>Tools</c:v>
                </c:pt>
                <c:pt idx="4">
                  <c:v>Reserve</c:v>
                </c:pt>
              </c:strCache>
            </c:strRef>
          </c:cat>
          <c:val>
            <c:numRef>
              <c:f>'Chart Data'!$B$2:$B$6</c:f>
              <c:numCache>
                <c:formatCode>$#,##0</c:formatCode>
                <c:ptCount val="5"/>
                <c:pt idx="0">
                  <c:v>36000</c:v>
                </c:pt>
                <c:pt idx="1">
                  <c:v>24000</c:v>
                </c:pt>
                <c:pt idx="2">
                  <c:v>18000</c:v>
                </c:pt>
                <c:pt idx="3">
                  <c:v>8000</c:v>
                </c:pt>
                <c:pt idx="4">
                  <c:v>14000</c:v>
                </c:pt>
              </c:numCache>
            </c:numRef>
          </c:val>
        </c:ser>
        <c:dLbls>
          <c:numFmt formatCode="$#,##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 b="1">
                  <a:solidFill>
                    <a:srgbClr val="132B40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$#,##0"/>
        <c:majorTickMark val="none"/>
        <c:minorTickMark val="none"/>
        <c:spPr>
          <a:ln xmlns:a="http://schemas.openxmlformats.org/drawingml/2006/main" w="9525">
            <a:solidFill>
              <a:srgbClr val="D5C6A8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majorGridlines>
          <c:spPr>
            <a:ln xmlns:a="http://schemas.openxmlformats.org/drawingml/2006/main" w="4763">
              <a:solidFill>
                <a:srgbClr val="D5C6A8"/>
              </a:solidFill>
            </a:ln>
          </c:spPr>
        </c:majorGridlines>
        <c:numFmt formatCode="$#,##0"/>
        <c:majorTickMark val="none"/>
        <c:minorTickMark val="none"/>
        <c:spPr>
          <a:ln xmlns:a="http://schemas.openxmlformats.org/drawingml/2006/main" w="6668">
            <a:solidFill>
              <a:srgbClr val="D5C6A8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10000"/>
      </c:valAx>
      <c:spPr>
        <a:solidFill xmlns:a="http://schemas.openxmlformats.org/drawingml/2006/main">
          <a:srgbClr val="FAF8F3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AF8F3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87AD00-0778-409A-90C0-7B69E1E43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C8D887-D768-4190-B360-F860ECC17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33425"/>
            <a:ext cx="11010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Twenty thousand registrations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723850-E4C1-410C-9258-0CAEBD69D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Owner-confirmed target. Twelve months. English-first execution.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3E71CC-BB61-453A-9F2C-7E17B923A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64755E-15E6-4A74-AE69-8FC15F268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81225"/>
            <a:ext cx="106680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8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68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$100,000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015EA7-DD66-428D-A518-7EE93D2F3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718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Marketing cash budget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9888C1-6E31-45BD-9A1B-3A83ACAB1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29150"/>
            <a:ext cx="1047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62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A measurable operating plan for SmartSAT</a:t>
            </a:r>
          </a:p>
        </p:txBody>
      </p:sp>
    </p:spTree>
    <p:extLst>
      <p:ext uri="{BB962C8B-B14F-4D97-AF65-F5344CB8AC3E}">
        <p14:creationId xmlns:p14="http://schemas.microsoft.com/office/powerpoint/2010/main" val="21212964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07AD95-A5EB-459C-BC27-9F824524A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26E864-87AA-4F0B-8509-E6E2D5DF4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33425"/>
            <a:ext cx="11010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Four product messages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C313D6-F704-476A-9C13-5BBDBAE74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150 points is a company target. Individual results vary.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77FA3E-9B39-42DD-BA45-595D5782F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76E7E5-67D3-4387-8E00-17753EFDD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43075"/>
            <a:ext cx="347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Digital SAT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75CF2E-59DB-46E9-ACC8-CFC879330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743075"/>
            <a:ext cx="723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Mock exams that identify areas to practise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9C21CD-1E79-49E2-B62E-44766340E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81300"/>
            <a:ext cx="347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24×7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941ACB-3CEC-4DC8-8515-18A53B968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781300"/>
            <a:ext cx="723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One-to-one tutoring in the mistake notebook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192A61-140B-4F9B-AD32-81A69DAF2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9525"/>
            <a:ext cx="347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3,200 words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97A283-A5D6-486F-AD05-94E0BE12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819525"/>
            <a:ext cx="723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Structured SAT vocabulary practice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57A206-7871-4601-9C16-4CAD6CF1A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57750"/>
            <a:ext cx="347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150-point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146A11-9301-480C-B785-7FD51B4DE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857750"/>
            <a:ext cx="723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Measurement evidence must establish any achieved average</a:t>
            </a:r>
          </a:p>
        </p:txBody>
      </p:sp>
    </p:spTree>
    <p:extLst>
      <p:ext uri="{BB962C8B-B14F-4D97-AF65-F5344CB8AC3E}">
        <p14:creationId xmlns:p14="http://schemas.microsoft.com/office/powerpoint/2010/main" val="20082172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DBC3D3-9FE7-494C-A133-20D5663A4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FE1CA7-A1F7-4528-81BA-3E6190C32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33425"/>
            <a:ext cx="11010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Three audiences and website jobs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E82DBD-4839-497C-884B-58558CE27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Planning assumptions. Actual performance remains unverified.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956B9D-7982-4C6D-A1E1-BC841BADE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DE9B5F-67C7-433E-A1A9-E3A358B0709A}"/>
              </a:ext>
            </a:extLst>
          </p:cNvPr>
          <p:cNvGraphicFramePr/>
          <p:nvPr/>
        </p:nvGraphicFramePr>
        <p:xfrm>
          <a:off xmlns:a="http://schemas.openxmlformats.org/drawingml/2006/main" x="571500" y="1724025"/>
          <a:ext xmlns:a="http://schemas.openxmlformats.org/drawingml/2006/main" cx="11049000" cy="3476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714750"/>
                <a:gridCol w="2238375"/>
                <a:gridCol w="5095875"/>
              </a:tblGrid>
              <a:tr h="695325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Audience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Website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Primary action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Students and parents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SmartSAT.us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Assessment and registration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Teachers and institutions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SmartSAT.us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Product demo and permitted pilot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Creators and partners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SmartSAT.pro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Ambassador program and referrals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Company and investor context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SmartSAT.co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Product credibility and business meetings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F022AC-EBEC-4F22-A822-9B64F65C1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9592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One clear next step for each audience</a:t>
            </a:r>
          </a:p>
        </p:txBody>
      </p:sp>
    </p:spTree>
    <p:extLst>
      <p:ext uri="{BB962C8B-B14F-4D97-AF65-F5344CB8AC3E}">
        <p14:creationId xmlns:p14="http://schemas.microsoft.com/office/powerpoint/2010/main" val="11991561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7A5BDA-12EA-4D23-834C-F85892E83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92191A-BFBB-48AE-B9B0-1812D24CE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33425"/>
            <a:ext cx="11010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The simulated grade-11 learner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7E870-A67D-4C73-A5F2-8CD340AE7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Simulated persona. No observed score gain or testimonial.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2010AA-7BF4-423F-9A29-4BFE6A443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0EAC7A-0573-432E-BE2A-AFDF1A5D3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4476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1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71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712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1250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A4596-D565-40EF-A594-C8A2324F8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813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2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Assumed starting score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95BAB6-A6BE-4105-B19D-877AEB818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762125"/>
            <a:ext cx="4476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12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712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712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1400+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97F3A3-2C34-41B3-811F-5E1436B51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813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2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Target score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537DB3-21B2-4BB5-8B24-9CA5E41BC238}"/>
              </a:ext>
            </a:extLst>
          </p:cNvPr>
          <p:cNvGraphicFramePr/>
          <p:nvPr/>
        </p:nvGraphicFramePr>
        <p:xfrm>
          <a:off xmlns:a="http://schemas.openxmlformats.org/drawingml/2006/main" x="571500" y="4057650"/>
          <a:ext xmlns:a="http://schemas.openxmlformats.org/drawingml/2006/main" cx="11049000" cy="15525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83000"/>
                <a:gridCol w="3683000"/>
                <a:gridCol w="3683000"/>
              </a:tblGrid>
              <a:tr h="776288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First session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Next practice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Ongoing review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</a:tr>
              <a:tr h="776288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Quick assessment</a:t>
                      </a:r>
                    </a:p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Report and registration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Mistake explanation</a:t>
                      </a:r>
                    </a:p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Related practice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Vocabulary session</a:t>
                      </a:r>
                    </a:p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Full mock and re-test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4075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C9FEB4-D246-4623-BC42-AA7FE4E66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0A7446-1CE6-4C91-8EBD-2713B3AA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33425"/>
            <a:ext cx="11010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Monthly registrations and cash ceilings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11CAAD-C6BE-4C71-B22A-DBA60E89C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Planning assumptions. Actual performance remains unverified.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61A171-0DD4-4FC0-9F35-FB1E85EEC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8DE5F8-3B32-434B-885A-27064E3E110F}"/>
              </a:ext>
            </a:extLst>
          </p:cNvPr>
          <p:cNvGraphicFramePr/>
          <p:nvPr/>
        </p:nvGraphicFramePr>
        <p:xfrm>
          <a:off xmlns:a="http://schemas.openxmlformats.org/drawingml/2006/main" x="571500" y="1581150"/>
          <a:ext xmlns:a="http://schemas.openxmlformats.org/drawingml/2006/main" cx="11049000" cy="4629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76375"/>
                <a:gridCol w="2762250"/>
                <a:gridCol w="3286125"/>
                <a:gridCol w="3524250"/>
              </a:tblGrid>
              <a:tr h="330654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Month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New users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Cumulative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Cash ceiling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200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200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$4,000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400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600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$5,000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700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1,300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$6,000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1,000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2,300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$7,000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1,300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3,600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$8,000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1,600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5,200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$9,000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1,800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7,000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$9,000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2,100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9,100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$10,000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2,300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11,400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$10,000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2,500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13,900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$10,000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11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2,900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16,800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$11,000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12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3,200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20,000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$11,000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065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Total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20,000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20,000 final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$100,000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13443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BB1E7D-F2CB-4EDF-BBD4-29B19F067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E50E4B-618F-4D88-B575-96FC4DE1B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33425"/>
            <a:ext cx="11010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Six acquisition channels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C46652-9B31-4458-B337-DC796A3E3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Planning assumptions. Actual performance remains unverified.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B68CC7-3203-494D-9922-A04220093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9EC1FC9F-2531-4F85-82C2-6FC955516195}"/>
              </a:ext>
            </a:extLst>
          </p:cNvPr>
          <p:cNvGraphicFramePr/>
          <p:nvPr/>
        </p:nvGraphicFramePr>
        <p:xfrm>
          <a:off xmlns:a="http://schemas.openxmlformats.org/drawingml/2006/main" x="571500" y="1762125"/>
          <a:ext xmlns:a="http://schemas.openxmlformats.org/drawingml/2006/main" cx="11049000" cy="40671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b9ff8bbe5ee457c"/>
          </a:graphicData>
        </a:graphic>
      </p:graphicFrame>
    </p:spTree>
    <p:extLst>
      <p:ext uri="{BB962C8B-B14F-4D97-AF65-F5344CB8AC3E}">
        <p14:creationId xmlns:p14="http://schemas.microsoft.com/office/powerpoint/2010/main" val="16117705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9FCE70-DAC5-4055-98AB-E468D1F9A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682F8D-B3B5-4A08-B513-DF07FA993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33425"/>
            <a:ext cx="11010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The funnel we must prove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8A912A-80BE-4797-A541-88D4FB08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Planning assumptions. Actual performance remains unverified.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886330-738B-4883-ACA7-E417FE117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30E422-13C3-4F3F-A07B-8D46DEDA9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43075"/>
            <a:ext cx="447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6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185,000 sessions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5BFE15-30D6-40EE-A08B-1833BACAB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1743075"/>
            <a:ext cx="62388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Qualified attributable website visits across six channels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66B866-099E-46AF-BA10-83A8FD6BE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71775"/>
            <a:ext cx="447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6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20,000 registrations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83D9D9-79BE-4066-AD8E-420C421D1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771775"/>
            <a:ext cx="62388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10.81% weighted conversion assumption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33405B-F895-4C7A-B07A-611E963B4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00475"/>
            <a:ext cx="447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6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7,650 activated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48FBE4-D367-4DFC-9F6C-6BFB647D4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800475"/>
            <a:ext cx="62388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17,000 students × 45% seven-day activation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1F7003-19A2-4DC2-BCE1-60F250F35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29175"/>
            <a:ext cx="447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6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600 first valid payers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65D7CD-9E0B-45E1-B97A-EBFFA2354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4829175"/>
            <a:ext cx="62388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3% of all registrations after refunds and reversals</a:t>
            </a:r>
          </a:p>
        </p:txBody>
      </p:sp>
    </p:spTree>
    <p:extLst>
      <p:ext uri="{BB962C8B-B14F-4D97-AF65-F5344CB8AC3E}">
        <p14:creationId xmlns:p14="http://schemas.microsoft.com/office/powerpoint/2010/main" val="4239821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E0B0D2-570F-4223-88F4-E999DCD54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07B990-8A58-4FB9-8B54-A0E8AE806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33425"/>
            <a:ext cx="11010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The first ninety days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441AFA-C60C-4BA2-A06B-349C379B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Planning assumptions. Actual performance remains unverified.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A66394-224A-4A12-B742-017ECBC9E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B876CA-DF3A-4D05-8DC3-46CE8ADBF28F}"/>
              </a:ext>
            </a:extLst>
          </p:cNvPr>
          <p:cNvGraphicFramePr/>
          <p:nvPr/>
        </p:nvGraphicFramePr>
        <p:xfrm>
          <a:off xmlns:a="http://schemas.openxmlformats.org/drawingml/2006/main" x="571500" y="1724025"/>
          <a:ext xmlns:a="http://schemas.openxmlformats.org/drawingml/2006/main" cx="110490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47875"/>
                <a:gridCol w="5953125"/>
                <a:gridCol w="3048000"/>
              </a:tblGrid>
              <a:tr h="833438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Window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Evidence milestone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Cumulative cash ceiling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</a:tr>
              <a:tr h="833438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Days 1–30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Four demos, ten interviews</a:t>
                      </a:r>
                    </a:p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200 distinct registrations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$4,000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833438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Days 31–60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Three educator pilots</a:t>
                      </a:r>
                    </a:p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600 registrations and first D30 cohort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$9,000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33438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Days 61–90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Two repeatable channels</a:t>
                      </a:r>
                    </a:p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1,300 registrations and audited cohorts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$15,000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86D01B-697B-4B8D-927A-EB5CF7CCD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76875"/>
            <a:ext cx="10953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Activation and learning quality gate expansion</a:t>
            </a:r>
          </a:p>
        </p:txBody>
      </p:sp>
    </p:spTree>
    <p:extLst>
      <p:ext uri="{BB962C8B-B14F-4D97-AF65-F5344CB8AC3E}">
        <p14:creationId xmlns:p14="http://schemas.microsoft.com/office/powerpoint/2010/main" val="640875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7F06C0-0558-4704-AD5B-1108C4AAB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B709AB-1819-4E9C-B993-ACC3EBB6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33425"/>
            <a:ext cx="11010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Product demos and useful search content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3CF095-F839-430A-9123-8EA82B099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Planning assumptions. Actual performance remains unverified.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B3332F-E917-4EE6-984F-233D0FEFD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A6E12D-2231-46D7-899E-FD1917021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57350"/>
            <a:ext cx="2286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8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68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8FB3B7-23EC-4952-A5BB-7B3D88508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1876425"/>
            <a:ext cx="7953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7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Original videos each week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BD7821-4ADF-4CFB-9343-8B18047FF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581275"/>
            <a:ext cx="795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192 planned originals across 48 production weeks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878B7F-3244-4258-9EE5-B0228A827B22}"/>
              </a:ext>
            </a:extLst>
          </p:cNvPr>
          <p:cNvGraphicFramePr/>
          <p:nvPr/>
        </p:nvGraphicFramePr>
        <p:xfrm>
          <a:off xmlns:a="http://schemas.openxmlformats.org/drawingml/2006/main" x="571500" y="3476625"/>
          <a:ext xmlns:a="http://schemas.openxmlformats.org/drawingml/2006/main" cx="11049000" cy="2381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524500"/>
                <a:gridCol w="5524500"/>
              </a:tblGrid>
              <a:tr h="1190625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Initial sixty-second demos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Search content clusters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</a:tr>
              <a:tr h="119062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Quick assessment and report</a:t>
                      </a:r>
                    </a:p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Full mock exam workflow</a:t>
                      </a:r>
                    </a:p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Mistake notebook and AI</a:t>
                      </a:r>
                    </a:p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Vocabulary practice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Diagnostic and Digital SAT</a:t>
                      </a:r>
                    </a:p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Mistake review and vocabulary</a:t>
                      </a:r>
                    </a:p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Parent support and educators</a:t>
                      </a:r>
                    </a:p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Partnership terms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35417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235B1C-4051-4352-B44A-D775E2049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109D7D-4854-4541-928F-6142F6F22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33425"/>
            <a:ext cx="11010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The AI team and human approval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68E0B6-2B98-40E2-8F0B-03A58675B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Planning assumptions. Actual performance remains unverified.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D8C0BB-4D0D-479E-99D4-7D6BFF3EB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624B0F-8C1C-4260-9B01-11F2A3CDB0E8}"/>
              </a:ext>
            </a:extLst>
          </p:cNvPr>
          <p:cNvGraphicFramePr/>
          <p:nvPr/>
        </p:nvGraphicFramePr>
        <p:xfrm>
          <a:off xmlns:a="http://schemas.openxmlformats.org/drawingml/2006/main" x="571500" y="1724025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05125"/>
                <a:gridCol w="5381625"/>
                <a:gridCol w="2762250"/>
              </a:tblGrid>
              <a:tr h="598714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AI workstream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Weekly deliverable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Human owner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Evidence and QA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Claim ledger and real product paths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Educator + technical lead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Copy and video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Four original masters and captions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Educator + CEO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SEO editorial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One useful article and link plan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Educator + technical lead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Partner operations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Invitation drafts and asset kit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CEO before sending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Analytics and experiments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Mature cohort report and recommendations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Technical lead + CEO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Investor materials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Evidence index and update draft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CEO before disclosure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93797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00A4C9-8488-4A68-961A-E261D64DD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7C01C4-EDC2-4BAE-A786-2C5094B58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33425"/>
            <a:ext cx="11010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The $100,000 cash allocation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CA6932-CCEB-4E9F-835E-9613CEDE0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Planning assumptions. Actual performance remains unverified.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C46661-EFCA-4BC1-8B98-20CB81D9E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FD5D56AA-656F-4852-84CF-12B7E2C6DF20}"/>
              </a:ext>
            </a:extLst>
          </p:cNvPr>
          <p:cNvGraphicFramePr/>
          <p:nvPr/>
        </p:nvGraphicFramePr>
        <p:xfrm>
          <a:off xmlns:a="http://schemas.openxmlformats.org/drawingml/2006/main" x="571500" y="1876425"/>
          <a:ext xmlns:a="http://schemas.openxmlformats.org/drawingml/2006/main" cx="7810500" cy="40481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5064e5877ec40dd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18C4EA-A8B7-4497-B057-6CCF83BD9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952625"/>
            <a:ext cx="28575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57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$5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E2BF50-A345-4E0C-B607-0E86A56EC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038475"/>
            <a:ext cx="2714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Budget ÷ registration target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78EC5A-A7B4-4AA7-9482-E4C4BF872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229100"/>
            <a:ext cx="268605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Commissions, salaries and product AI costs sit outside this cash plan.</a:t>
            </a:r>
          </a:p>
        </p:txBody>
      </p:sp>
    </p:spTree>
    <p:extLst>
      <p:ext uri="{BB962C8B-B14F-4D97-AF65-F5344CB8AC3E}">
        <p14:creationId xmlns:p14="http://schemas.microsoft.com/office/powerpoint/2010/main" val="145305596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2E20E3-F7D6-47B6-8284-7E2FB620C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4B3093-347D-4431-9428-EF16C091D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33425"/>
            <a:ext cx="11010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Commission exposure and contribution margin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0071EC-0040-4693-AD6A-897353ED4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Official rates confirmed. Commission base and settlement details require written terms.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533595-1DBA-4C8F-A3ED-5DCF7C926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059E4F-861A-452A-9B83-4D343DE29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37147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8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68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40%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FF2780-0EE9-4038-BF51-27E100E72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38475"/>
            <a:ext cx="385762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4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Full-chain commission scenario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779710-406C-4327-BF08-AC621DBB85B0}"/>
              </a:ext>
            </a:extLst>
          </p:cNvPr>
          <p:cNvGraphicFramePr/>
          <p:nvPr/>
        </p:nvGraphicFramePr>
        <p:xfrm>
          <a:off xmlns:a="http://schemas.openxmlformats.org/drawingml/2006/main" x="5048250" y="1771650"/>
          <a:ext xmlns:a="http://schemas.openxmlformats.org/drawingml/2006/main" cx="6572250" cy="31813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667250"/>
                <a:gridCol w="1905000"/>
              </a:tblGrid>
              <a:tr h="63627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Illustrative $100 commission base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Amount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</a:tr>
              <a:tr h="63627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Direct sale at 20%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$20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63627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Second tier at 10%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$10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3627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Third tier at 10%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$10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63627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Total commission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$40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429998-B79E-4EFE-B607-53036982E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5286375"/>
            <a:ext cx="65722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02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Remaining $60 still covers refunds, fees, AI and service costs.</a:t>
            </a:r>
          </a:p>
        </p:txBody>
      </p:sp>
    </p:spTree>
    <p:extLst>
      <p:ext uri="{BB962C8B-B14F-4D97-AF65-F5344CB8AC3E}">
        <p14:creationId xmlns:p14="http://schemas.microsoft.com/office/powerpoint/2010/main" val="50333673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E33EAC-4792-4CCB-9D62-02CD2C680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4D6BF8-D8F1-49A2-BCF0-57669207D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33425"/>
            <a:ext cx="11010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Sensitivity and spending gates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1CF2E2-FF58-4B7E-9296-8ACD0D57C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Planning assumptions. Actual performance remains unverified.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04578E-FABD-4A69-9308-F8FCE603A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F37DAF-2481-4B40-B582-167172DDEA54}"/>
              </a:ext>
            </a:extLst>
          </p:cNvPr>
          <p:cNvGraphicFramePr/>
          <p:nvPr/>
        </p:nvGraphicFramePr>
        <p:xfrm>
          <a:off xmlns:a="http://schemas.openxmlformats.org/drawingml/2006/main" x="571500" y="1724025"/>
          <a:ext xmlns:a="http://schemas.openxmlformats.org/drawingml/2006/main" cx="11049000" cy="2743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48125"/>
                <a:gridCol w="2333625"/>
                <a:gridCol w="2333625"/>
                <a:gridCol w="2333625"/>
              </a:tblGrid>
              <a:tr h="54864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Planning case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Downside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Base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997B46"/>
                          </a:solidFill>
                          <a:latin typeface="Arial"/>
                          <a:ea typeface="Arial"/>
                          <a:cs typeface="Arial"/>
                        </a:rPr>
                        <a:t>Stretch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T w="6668">
                      <a:solidFill>
                        <a:srgbClr val="D5C6A8"/>
                      </a:solidFill>
                      <a:prstDash val="solid"/>
                    </a:lnT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1E7D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Registrations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12,000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20,000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28,000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Student A7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30%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45%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55%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First valid payers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240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600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1,400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AF8F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Paid registration CPA</a:t>
                      </a:r>
                    </a:p>
                  </a:txBody>
                  <a:tcPr marL="95250" marR="95250" marT="28575" marB="28575" anchor="ctr">
                    <a:lnL w="6668">
                      <a:solidFill>
                        <a:srgbClr val="D5C6A8"/>
                      </a:solidFill>
                      <a:prstDash val="solid"/>
                    </a:lnL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$24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$18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B40"/>
                          </a:solidFill>
                          <a:latin typeface="Arial"/>
                          <a:ea typeface="Arial"/>
                          <a:cs typeface="Arial"/>
                        </a:rPr>
                        <a:t>$12</a:t>
                      </a:r>
                    </a:p>
                  </a:txBody>
                  <a:tcPr marL="95250" marR="95250" marT="28575" marB="28575" anchor="ctr">
                    <a:lnR w="6668">
                      <a:solidFill>
                        <a:srgbClr val="D5C6A8"/>
                      </a:solidFill>
                      <a:prstDash val="solid"/>
                    </a:lnR>
                    <a:lnB w="6668">
                      <a:solidFill>
                        <a:srgbClr val="D5C6A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49159C-4898-4CA3-BE54-63CB53CCC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33950"/>
            <a:ext cx="13811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Scale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B98383-F177-43E5-987B-1FF9CDA12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953000"/>
            <a:ext cx="93345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Two mature weeks, ≥100 registrations, A7 ≥45%, paid CPA ≤$18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BB03CF-6C4D-43C5-AE5B-AD06ED8E6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76900"/>
            <a:ext cx="1381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Pause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2557A0-A6B1-4093-A8B6-8BD6C0E63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695950"/>
            <a:ext cx="933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950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Low activation, CPA above $27, material claim or quality errors</a:t>
            </a:r>
          </a:p>
        </p:txBody>
      </p:sp>
    </p:spTree>
    <p:extLst>
      <p:ext uri="{BB962C8B-B14F-4D97-AF65-F5344CB8AC3E}">
        <p14:creationId xmlns:p14="http://schemas.microsoft.com/office/powerpoint/2010/main" val="205338096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AADD1F-AE55-4B21-847E-3DFC74947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924E1C-C8B7-414F-90D5-DE1F718A4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33425"/>
            <a:ext cx="11010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3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The CEO operating queue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2659F0-06E0-4FA4-BFB7-EF33491AD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Planning assumptions. Actual performance remains unverified.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181C58-0C89-4729-8B5C-6A38E3B04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27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FF1A69-5B6E-4339-8814-8979835D3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43075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Market and launch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FD5E69-D60B-40C0-91B4-7A9940543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743075"/>
            <a:ext cx="75723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Confirm initial geography, launch date and channel accounts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F2AFA2-70BB-4C44-BFE7-23F272E06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Claims and terms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8207C2-1839-4B77-95F6-69D96E9DA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762250"/>
            <a:ext cx="75723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Verify 150-point evidence and published commission details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39E1B7-DE4C-43D9-A7A6-F1770767E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81425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Permissions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0B47A4-9616-48FC-8910-7DDF8AC9F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781425"/>
            <a:ext cx="75723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Authorize analytics access and role-specific test accounts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8490C9-0EEF-4042-BB65-D77DD7979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006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4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First release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DEE5B3-71A5-4D29-8D18-FBDD8E394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800600"/>
            <a:ext cx="75723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Approve the asset batch, recipients and cash tranche</a:t>
            </a:r>
          </a:p>
        </p:txBody>
      </p:sp>
    </p:spTree>
    <p:extLst>
      <p:ext uri="{BB962C8B-B14F-4D97-AF65-F5344CB8AC3E}">
        <p14:creationId xmlns:p14="http://schemas.microsoft.com/office/powerpoint/2010/main" val="19968957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2026-10-13T02:22:37.6830000Z</dcterms:created>
  <dcterms:modified xsi:type="dcterms:W3CDTF">2026-10-13T02:22:37.6830000Z</dcterms:modified>
</coreProperties>
</file>