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2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e329873fca4272" /><Relationship Type="http://schemas.openxmlformats.org/officeDocument/2006/relationships/extended-properties" Target="/docProps/app.xml" Id="R2944d888e8104f14" /><Relationship Type="http://schemas.openxmlformats.org/officeDocument/2006/relationships/officeDocument" Target="/ppt/presentation.xml" Id="Rdc01510ac38140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55694cee3ad4d7b"/>
  </p:sldMasterIdLst>
  <p:notesMasterIdLst>
    <p:notesMasterId xmlns:r="http://schemas.openxmlformats.org/officeDocument/2006/relationships" r:id="R64713af2d4664ddb"/>
  </p:notesMasterIdLst>
  <p:sldIdLst>
    <p:sldId xmlns:r="http://schemas.openxmlformats.org/officeDocument/2006/relationships" id="256" r:id="R95e9996581b44204"/>
    <p:sldId xmlns:r="http://schemas.openxmlformats.org/officeDocument/2006/relationships" id="257" r:id="R8a3dbb85399f4c5a"/>
    <p:sldId xmlns:r="http://schemas.openxmlformats.org/officeDocument/2006/relationships" id="258" r:id="R946258f40a7a4376"/>
    <p:sldId xmlns:r="http://schemas.openxmlformats.org/officeDocument/2006/relationships" id="259" r:id="R7c5c383340cb4027"/>
    <p:sldId xmlns:r="http://schemas.openxmlformats.org/officeDocument/2006/relationships" id="260" r:id="Ra3b62f4c43c042ca"/>
    <p:sldId xmlns:r="http://schemas.openxmlformats.org/officeDocument/2006/relationships" id="261" r:id="R69cd9908231d4dbf"/>
    <p:sldId xmlns:r="http://schemas.openxmlformats.org/officeDocument/2006/relationships" id="262" r:id="R16170242c0174abb"/>
    <p:sldId xmlns:r="http://schemas.openxmlformats.org/officeDocument/2006/relationships" id="263" r:id="R561781ace26b42e8"/>
    <p:sldId xmlns:r="http://schemas.openxmlformats.org/officeDocument/2006/relationships" id="264" r:id="R1cfc75ab19624a7c"/>
    <p:sldId xmlns:r="http://schemas.openxmlformats.org/officeDocument/2006/relationships" id="265" r:id="Rbd5fd2cbc22b4499"/>
    <p:sldId xmlns:r="http://schemas.openxmlformats.org/officeDocument/2006/relationships" id="266" r:id="R728523b69fcc4ad6"/>
    <p:sldId xmlns:r="http://schemas.openxmlformats.org/officeDocument/2006/relationships" id="267" r:id="R1ea168ebb42d48d6"/>
    <p:sldId xmlns:r="http://schemas.openxmlformats.org/officeDocument/2006/relationships" id="268" r:id="R27950f17d9174e04"/>
    <p:sldId xmlns:r="http://schemas.openxmlformats.org/officeDocument/2006/relationships" id="269" r:id="Rcdd651d619484b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70e30406bf49ee" /><Relationship Type="http://schemas.openxmlformats.org/officeDocument/2006/relationships/slideMaster" Target="/ppt/slideMasters/slideMaster1.xml" Id="R155694cee3ad4d7b" /><Relationship Type="http://schemas.openxmlformats.org/officeDocument/2006/relationships/notesMaster" Target="/ppt/notesMasters/notesMaster1.xml" Id="R64713af2d4664ddb" /><Relationship Type="http://schemas.openxmlformats.org/officeDocument/2006/relationships/presProps" Target="/ppt/presProps.xml" Id="Raf84b25305f4478c" /><Relationship Type="http://schemas.openxmlformats.org/officeDocument/2006/relationships/tableStyles" Target="/ppt/tableStyles.xml" Id="R381d40414b414a42" /><Relationship Type="http://schemas.openxmlformats.org/officeDocument/2006/relationships/slide" Target="/ppt/slides/slide1.xml" Id="R95e9996581b44204" /><Relationship Type="http://schemas.openxmlformats.org/officeDocument/2006/relationships/slide" Target="/ppt/slides/slide2.xml" Id="R8a3dbb85399f4c5a" /><Relationship Type="http://schemas.openxmlformats.org/officeDocument/2006/relationships/slide" Target="/ppt/slides/slide3.xml" Id="R946258f40a7a4376" /><Relationship Type="http://schemas.openxmlformats.org/officeDocument/2006/relationships/slide" Target="/ppt/slides/slide4.xml" Id="R7c5c383340cb4027" /><Relationship Type="http://schemas.openxmlformats.org/officeDocument/2006/relationships/slide" Target="/ppt/slides/slide5.xml" Id="Ra3b62f4c43c042ca" /><Relationship Type="http://schemas.openxmlformats.org/officeDocument/2006/relationships/slide" Target="/ppt/slides/slide6.xml" Id="R69cd9908231d4dbf" /><Relationship Type="http://schemas.openxmlformats.org/officeDocument/2006/relationships/slide" Target="/ppt/slides/slide7.xml" Id="R16170242c0174abb" /><Relationship Type="http://schemas.openxmlformats.org/officeDocument/2006/relationships/slide" Target="/ppt/slides/slide8.xml" Id="R561781ace26b42e8" /><Relationship Type="http://schemas.openxmlformats.org/officeDocument/2006/relationships/slide" Target="/ppt/slides/slide9.xml" Id="R1cfc75ab19624a7c" /><Relationship Type="http://schemas.openxmlformats.org/officeDocument/2006/relationships/slide" Target="/ppt/slides/slide10.xml" Id="Rbd5fd2cbc22b4499" /><Relationship Type="http://schemas.openxmlformats.org/officeDocument/2006/relationships/slide" Target="/ppt/slides/slide11.xml" Id="R728523b69fcc4ad6" /><Relationship Type="http://schemas.openxmlformats.org/officeDocument/2006/relationships/slide" Target="/ppt/slides/slide12.xml" Id="R1ea168ebb42d48d6" /><Relationship Type="http://schemas.openxmlformats.org/officeDocument/2006/relationships/slide" Target="/ppt/slides/slide13.xml" Id="R27950f17d9174e04" /><Relationship Type="http://schemas.openxmlformats.org/officeDocument/2006/relationships/slide" Target="/ppt/slides/slide14.xml" Id="Rcdd651d619484b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3bc5ba625141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6c9e545cef406a" /><Relationship Type="http://schemas.openxmlformats.org/officeDocument/2006/relationships/notesMaster" Target="/ppt/notesMasters/notesMaster1.xml" Id="Re90d0208fb7543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89ad9ef8724da3" /><Relationship Type="http://schemas.openxmlformats.org/officeDocument/2006/relationships/notesMaster" Target="/ppt/notesMasters/notesMaster1.xml" Id="Redeeba990e744a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9b448e8f8a444e" /><Relationship Type="http://schemas.openxmlformats.org/officeDocument/2006/relationships/notesMaster" Target="/ppt/notesMasters/notesMaster1.xml" Id="Rb9efdb65989944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8ffad3d16843cd" /><Relationship Type="http://schemas.openxmlformats.org/officeDocument/2006/relationships/notesMaster" Target="/ppt/notesMasters/notesMaster1.xml" Id="R2b619d518f40466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7be8e9b75f4027" /><Relationship Type="http://schemas.openxmlformats.org/officeDocument/2006/relationships/notesMaster" Target="/ppt/notesMasters/notesMaster1.xml" Id="R9229320f506a4e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64bf82a8c642cb" /><Relationship Type="http://schemas.openxmlformats.org/officeDocument/2006/relationships/notesMaster" Target="/ppt/notesMasters/notesMaster1.xml" Id="Re0d1958546c642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f4af0a11854339" /><Relationship Type="http://schemas.openxmlformats.org/officeDocument/2006/relationships/notesMaster" Target="/ppt/notesMasters/notesMaster1.xml" Id="R47b3ad690eeb46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6cc394bc454990" /><Relationship Type="http://schemas.openxmlformats.org/officeDocument/2006/relationships/notesMaster" Target="/ppt/notesMasters/notesMaster1.xml" Id="R222f04be04e342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b3833cea804be7" /><Relationship Type="http://schemas.openxmlformats.org/officeDocument/2006/relationships/notesMaster" Target="/ppt/notesMasters/notesMaster1.xml" Id="Rb8082074abc749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22865a53194014" /><Relationship Type="http://schemas.openxmlformats.org/officeDocument/2006/relationships/notesMaster" Target="/ppt/notesMasters/notesMaster1.xml" Id="Rc1c248edf0ff4d0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c18c3561a64cad" /><Relationship Type="http://schemas.openxmlformats.org/officeDocument/2006/relationships/notesMaster" Target="/ppt/notesMasters/notesMaster1.xml" Id="R8db8ef5981c5466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5f7f6ef5b6047a0" /><Relationship Type="http://schemas.openxmlformats.org/officeDocument/2006/relationships/notesMaster" Target="/ppt/notesMasters/notesMaster1.xml" Id="R8d863f852b934f7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1591a4680c34eed" /><Relationship Type="http://schemas.openxmlformats.org/officeDocument/2006/relationships/notesMaster" Target="/ppt/notesMasters/notesMaster1.xml" Id="R60ac8fc52ce3440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d7f4bf2203e4cc0" /><Relationship Type="http://schemas.openxmlformats.org/officeDocument/2006/relationships/notesMaster" Target="/ppt/notesMasters/notesMaster1.xml" Id="R44f9f3adcb744144" /></Relationships>
</file>

<file path=ppt/notesSlides/notesSlide1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2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3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4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5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6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7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8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9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>https://developers.google.com/search/docs/fundamentals/creating-helpful-content</ns1:t>
            </ns1:r>
          </ns1:p>
          <ns1:p>
            <ns1:r>
              <ns1:t>https://support.google.com/youtube/answer/10059070?hl=en</ns1:t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10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11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12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13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notesSlides/notesSlide14.xml><?xml version="1.0" encoding="utf-8"?>
<ns0:notes xmlns:ns0="http://schemas.openxmlformats.org/presentationml/2006/main" xmlns:ns1="http://schemas.openxmlformats.org/drawingml/2006/main">
  <ns0:cSld>
    <ns0:spTree>
      <ns0:nvGrpSpPr>
        <ns0:cNvPr id="1" name=""/>
        <ns0:cNvGrpSpPr/>
        <ns0:nvPr/>
      </ns0:nvGrpSpPr>
      <ns0:grpSpPr>
        <ns1:xfrm/>
      </ns0:grpSpPr>
      <ns0:sp>
        <ns0:nvSpPr>
          <ns0:cNvPr id="2" name="Slide Image Placeholder 1"/>
          <ns0:cNvSpPr>
            <ns1:spLocks noGrp="1"/>
          </ns0:cNvSpPr>
          <ns0:nvPr>
            <ns0:ph type="sldImg" idx="0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t>中文版本沿用对应英文源文件的内容、视觉与可编辑数据。</ns1:t>
            </ns1:r>
          </ns1:p>
          <ns1:p>
            <ns1:r>
              <ns1:t>正式佣金：直接销售 20%，下两层各 10%，零加盟费。计佣基数与结算细则需书面明确。</ns1:t>
            </ns1:r>
          </ns1:p>
          <ns1:p>
            <ns1:r>
              <ns1:t>150 分为平均提分目标，尚未核验实际群体平均效果，个人结果因人而异。</ns1:t>
            </ns1:r>
          </ns1:p>
          <ns1:p>
            <ns1:r>
              <ns1:t>增长数字为规划假设，不代表已实现的收入、注册量或留存。</ns1:t>
            </ns1:r>
          </ns1:p>
          <ns1:p>
            <ns1:r>
              <ns1:t>来源与原始依据：</ns1:t>
            </ns1:r>
          </ns1:p>
          <ns1:p>
            <ns1:r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idx="5"/>
          </ns0:nvPr>
        </ns0:nvSpPr>
        <ns0:spPr/>
        <ns0:txBody>
          <ns1:bodyPr/>
          <ns1:lstStyle/>
          <ns1:p/>
        </ns0:txBody>
      </ns0:sp>
    </ns0:spTree>
  </ns0:cSld>
  <ns0:clrMapOvr>
    <ns1:masterClrMapping/>
  </ns0:clrMapOvr>
</ns0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e4a5a0689f404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1a7d9b22994be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89d9507154407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7dbe7edfe14eb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c3a98702a1488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bac7aade6648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97EB45-367F-40B5-BC09-BE3B1D4DBE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BD3A171-5FA4-4FDD-BBA6-AE6C6C37F34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2758C96-D42F-4440-915C-B9169CAA28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B13454-58DC-4535-ACE6-A52E2640B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E447FA0-0659-4A23-8279-057B0095A6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EA3D542-7CF5-4B9D-B63C-BF03B6B834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DB933AC-0278-45B0-A3F6-CCD705F5A8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BC8CDFE-887F-49D5-9E78-DB9414F56CC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E6D4BA3-D459-4675-AA9B-219BFD3F36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E15827-86E3-403A-93B0-538A3759F0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083d7688c342ba" /><Relationship Type="http://schemas.openxmlformats.org/officeDocument/2006/relationships/slideLayout" Target="/ppt/slideLayouts/slideLayout1.xml" Id="R20802344eeb74968" /><Relationship Type="http://schemas.openxmlformats.org/officeDocument/2006/relationships/slideLayout" Target="/ppt/slideLayouts/slideLayout2.xml" Id="Rabf3fd752ae7449c" /><Relationship Type="http://schemas.openxmlformats.org/officeDocument/2006/relationships/slideLayout" Target="/ppt/slideLayouts/slideLayout3.xml" Id="Re93692d4b0f14f02" /><Relationship Type="http://schemas.openxmlformats.org/officeDocument/2006/relationships/slideLayout" Target="/ppt/slideLayouts/slideLayout4.xml" Id="R5edb054ef3bf4989" /><Relationship Type="http://schemas.openxmlformats.org/officeDocument/2006/relationships/slideLayout" Target="/ppt/slideLayouts/slideLayout5.xml" Id="R989ff2330e4647ef" /><Relationship Type="http://schemas.openxmlformats.org/officeDocument/2006/relationships/slideLayout" Target="/ppt/slideLayouts/slideLayout6.xml" Id="R2bd70b7eb07247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802344eeb74968"/>
    <p:sldLayoutId xmlns:r="http://schemas.openxmlformats.org/officeDocument/2006/relationships" id="2147483650" r:id="Rabf3fd752ae7449c"/>
    <p:sldLayoutId xmlns:r="http://schemas.openxmlformats.org/officeDocument/2006/relationships" id="2147483651" r:id="Re93692d4b0f14f02"/>
    <p:sldLayoutId xmlns:r="http://schemas.openxmlformats.org/officeDocument/2006/relationships" id="2147483652" r:id="R5edb054ef3bf4989"/>
    <p:sldLayoutId xmlns:r="http://schemas.openxmlformats.org/officeDocument/2006/relationships" id="2147483653" r:id="R989ff2330e4647ef"/>
    <p:sldLayoutId xmlns:r="http://schemas.openxmlformats.org/officeDocument/2006/relationships" id="2147483654" r:id="R2bd70b7eb07247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5d26be9dd54f89" /><Relationship Type="http://schemas.openxmlformats.org/officeDocument/2006/relationships/notesSlide" Target="/ppt/notesSlides/notesSlide1.xml" Id="Ra3b5583bbbdd49b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540e3fd0f64d00" /><Relationship Type="http://schemas.openxmlformats.org/officeDocument/2006/relationships/notesSlide" Target="/ppt/notesSlides/notesSlide2.xml" Id="Ra896aed4479d46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d3412183f34d4c" /><Relationship Type="http://schemas.openxmlformats.org/officeDocument/2006/relationships/notesSlide" Target="/ppt/notesSlides/notesSlide3.xml" Id="R03e55a7efaa74a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cdc0ad0e2a49d5" /><Relationship Type="http://schemas.openxmlformats.org/officeDocument/2006/relationships/notesSlide" Target="/ppt/notesSlides/notesSlide4.xml" Id="R6ffc61ee35bc45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dc13eb5338442a" /><Relationship Type="http://schemas.openxmlformats.org/officeDocument/2006/relationships/notesSlide" Target="/ppt/notesSlides/notesSlide5.xml" Id="Re361e90705be44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44faf968c14495" /><Relationship Type="http://schemas.openxmlformats.org/officeDocument/2006/relationships/chart" Target="/ppt/slides/charts/chart1.xml" Id="R0ef9e24b1dc545a1" /><Relationship Type="http://schemas.openxmlformats.org/officeDocument/2006/relationships/notesSlide" Target="/ppt/notesSlides/notesSlide6.xml" Id="R0b9a07ddd3a647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e53db848a94c02" /><Relationship Type="http://schemas.openxmlformats.org/officeDocument/2006/relationships/notesSlide" Target="/ppt/notesSlides/notesSlide7.xml" Id="R513bb8d7d61442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eb9dd748c14ab8" /><Relationship Type="http://schemas.openxmlformats.org/officeDocument/2006/relationships/notesSlide" Target="/ppt/notesSlides/notesSlide8.xml" Id="Rf2b97aa237254e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ac30ead6e74873" /><Relationship Type="http://schemas.openxmlformats.org/officeDocument/2006/relationships/notesSlide" Target="/ppt/notesSlides/notesSlide9.xml" Id="Rc010d77e853345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85d9ac43bd4f27" /><Relationship Type="http://schemas.openxmlformats.org/officeDocument/2006/relationships/notesSlide" Target="/ppt/notesSlides/notesSlide10.xml" Id="Rec0913cb9a1740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012e4a33ef40e2" /><Relationship Type="http://schemas.openxmlformats.org/officeDocument/2006/relationships/chart" Target="/ppt/slides/charts/chart2.xml" Id="Rdffe8e65b24f40e9" /><Relationship Type="http://schemas.openxmlformats.org/officeDocument/2006/relationships/notesSlide" Target="/ppt/notesSlides/notesSlide11.xml" Id="R87d0eef50f3249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8d58554e0d431d" /><Relationship Type="http://schemas.openxmlformats.org/officeDocument/2006/relationships/notesSlide" Target="/ppt/notesSlides/notesSlide12.xml" Id="Rd12ae3971c264ab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5f7dc5793a4d9c" /><Relationship Type="http://schemas.openxmlformats.org/officeDocument/2006/relationships/notesSlide" Target="/ppt/notesSlides/notesSlide13.xml" Id="R6fbf990354e449e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a1b3ab37474148" /><Relationship Type="http://schemas.openxmlformats.org/officeDocument/2006/relationships/notesSlide" Target="/ppt/notesSlides/notesSlide14.xml" Id="Rdc655a35867a49b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ns0:chartSpace xmlns:ns0="http://schemas.openxmlformats.org/drawingml/2006/chart" xmlns:ns1="http://schemas.openxmlformats.org/drawingml/2006/main" xmlns:ns2="http://schemas.openxmlformats.org/officeDocument/2006/relationships">
  <ns0:lang val="en-US"/>
  <ns0:chart>
    <ns0:title>
      <ns0:tx>
        <ns0:rich>
          <ns1:bodyPr/>
          <ns1:lstStyle/>
          <ns1:p>
            <ns1:r>
              <ns1:rPr sz="180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计划注册用户</ns1:t>
            </ns1:r>
          </ns1:p>
        </ns0:rich>
      </ns0:tx>
      <ns0:overlay val="0"/>
      <ns0:txPr>
        <ns1:bodyPr anchorCtr="1"/>
        <ns1:lstStyle/>
        <ns1:p>
          <ns1:pPr>
            <ns1:defRPr sz="1800">
              <ns1:solidFill>
                <ns1:srgbClr val="132B40"/>
              </ns1:solidFill>
              <ns1:latin typeface="Arial"/>
              <ns1:ea typeface="Arial Unicode MS"/>
              <ns1:cs typeface="Arial"/>
            </ns1:defRPr>
          </ns1:pPr>
        </ns1:p>
      </ns0:txPr>
    </ns0:title>
    <ns0:plotArea>
      <ns0:barChart>
        <ns0:barDir val="bar"/>
        <ns0:grouping val="clustered"/>
        <ns0:varyColors val="0"/>
        <ns0:ser>
          <ns0:idx val="0"/>
          <ns0:order val="0"/>
          <ns0:tx>
            <ns0:v>计划注册用户</ns0:v>
          </ns0:tx>
          <ns0:spPr>
            <ns1:solidFill>
              <ns1:srgbClr val="997B46"/>
            </ns1:solidFill>
            <ns1:ln w="28575">
              <ns1:solidFill>
                <ns1:srgbClr val="997B46"/>
              </ns1:solidFill>
            </ns1:ln>
          </ns0:spPr>
          <ns0:invertIfNegative val="0"/>
          <ns0:cat>
            <ns0:strRef>
              <ns0:f>'Chart Data'!$A$2:$A$7</ns0:f>
              <ns0:strCache>
                <ns0:ptCount val="6"/>
                <ns0:pt idx="0">
                  <ns0:v>自然搜索</ns0:v>
                </ns0:pt>
                <ns0:pt idx="1">
                  <ns0:v>社交内容与创作者</ns0:v>
                </ns0:pt>
                <ns0:pt idx="2">
                  <ns0:v>教育合作伙伴</ns0:v>
                </ns0:pt>
                <ns0:pt idx="3">
                  <ns0:v>用户推荐</ns0:v>
                </ns0:pt>
                <ns0:pt idx="4">
                  <ns0:v>付费投放测试</ns0:v>
                </ns0:pt>
                <ns0:pt idx="5">
                  <ns0:v>直接访问与品牌</ns0:v>
                </ns0:pt>
              </ns0:strCache>
            </ns0:strRef>
          </ns0:cat>
          <ns0:val>
            <ns0:numRef>
              <ns0:f>'Chart Data'!$B$2:$B$7</ns0:f>
              <ns0:numCache>
                <ns0:formatCode>#,##0</ns0:formatCode>
                <ns0:ptCount val="6"/>
                <ns0:pt idx="0">
                  <ns0:v>5000</ns0:v>
                </ns0:pt>
                <ns0:pt idx="1">
                  <ns0:v>5000</ns0:v>
                </ns0:pt>
                <ns0:pt idx="2">
                  <ns0:v>4000</ns0:v>
                </ns0:pt>
                <ns0:pt idx="3">
                  <ns0:v>3000</ns0:v>
                </ns0:pt>
                <ns0:pt idx="4">
                  <ns0:v>2000</ns0:v>
                </ns0:pt>
                <ns0:pt idx="5">
                  <ns0:v>1000</ns0:v>
                </ns0:pt>
              </ns0:numCache>
            </ns0:numRef>
          </ns0:val>
        </ns0:ser>
        <ns0:dLbls>
          <ns0:numFmt formatCode="#,##0" sourceLinked="0"/>
          <ns0:txPr>
            <ns1:bodyPr anchorCtr="1"/>
            <ns1:lstStyle/>
            <ns1:p>
              <ns1:pPr>
                <ns1:defRPr sz="1725" b="1">
                  <ns1:solidFill>
                    <ns1:srgbClr val="132B40"/>
                  </ns1:solidFill>
                  <ns1:latin typeface="Arial"/>
                  <ns1:ea typeface="Arial Unicode MS"/>
                  <ns1:cs typeface="Arial"/>
                </ns1:defRPr>
              </ns1:pPr>
            </ns1:p>
          </ns0:txPr>
          <ns0:dLblPos val="outEnd"/>
          <ns0:showLegendKey val="0"/>
          <ns0:showVal val="1"/>
          <ns0:showCatName val="0"/>
          <ns0:showSerName val="0"/>
          <ns0:showPercent val="0"/>
          <ns0:showBubbleSize val="0"/>
          <ns0:showLeaderLines val="0"/>
        </ns0:dLbls>
        <ns0:gapWidth val="55"/>
        <ns0:axId val="48650112"/>
        <ns0:axId val="48672768"/>
      </ns0:barChart>
      <ns0:catAx>
        <ns0:axId val="48650112"/>
        <ns0:scaling>
          <ns0:orientation val="minMax"/>
        </ns0:scaling>
        <ns0:delete val="0"/>
        <ns0:axPos val="l"/>
        <ns0:numFmt formatCode="#,##0"/>
        <ns0:majorTickMark val="none"/>
        <ns0:minorTickMark val="none"/>
        <ns0:spPr>
          <ns1:ln w="9525">
            <ns1:solidFill>
              <ns1:srgbClr val="D5C6A8"/>
            </ns1:solidFill>
          </ns1:ln>
        </ns0:spPr>
        <ns0:txPr>
          <ns1:bodyPr anchorCtr="1"/>
          <ns1:lstStyle/>
          <ns1:p>
            <ns1:pPr>
              <ns1:defRPr sz="1725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</ns1:p>
        </ns0:txPr>
        <ns0:crossAx val="48672768"/>
      </ns0:catAx>
      <ns0:valAx>
        <ns0:axId val="48672768"/>
        <ns0:scaling>
          <ns0:orientation val="minMax"/>
        </ns0:scaling>
        <ns0:delete val="0"/>
        <ns0:axPos val="b"/>
        <ns0:majorGridlines>
          <ns0:spPr>
            <ns1:ln w="4763">
              <ns1:solidFill>
                <ns1:srgbClr val="D5C6A8"/>
              </ns1:solidFill>
            </ns1:ln>
          </ns0:spPr>
        </ns0:majorGridlines>
        <ns0:numFmt formatCode="#,##0"/>
        <ns0:majorTickMark val="none"/>
        <ns0:minorTickMark val="none"/>
        <ns0:spPr>
          <ns1:ln w="6668">
            <ns1:solidFill>
              <ns1:srgbClr val="D5C6A8"/>
            </ns1:solidFill>
          </ns1:ln>
        </ns0:spPr>
        <ns0:txPr>
          <ns1:bodyPr anchorCtr="1"/>
          <ns1:lstStyle/>
          <ns1:p>
            <ns1:pPr>
              <ns1:defRPr sz="1725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</ns1:p>
        </ns0:txPr>
        <ns0:crossAx val="48650112"/>
        <ns0:crossBetween val="between"/>
      </ns0:valAx>
      <ns0:spPr>
        <ns1:solidFill>
          <ns1:srgbClr val="FAF8F3"/>
        </ns1:solidFill>
        <ns1:ln w="0">
          <ns1:noFill/>
        </ns1:ln>
      </ns0:spPr>
    </ns0:plotArea>
    <ns0:plotVisOnly val="1"/>
  </ns0:chart>
  <ns0:spPr>
    <ns1:solidFill>
      <ns1:srgbClr val="FAF8F3"/>
    </ns1:solidFill>
    <ns1:ln w="0">
      <ns1:noFill/>
    </ns1:ln>
  </ns0:spPr>
  <ns0:externalData ns2:id="rIdChartSnapshot1">
    <ns0:autoUpdate val="0"/>
  </ns0:externalData>
</ns0:chartSpace>
</file>

<file path=ppt/slides/charts/chart2.xml><?xml version="1.0" encoding="utf-8"?>
<ns0:chartSpace xmlns:ns0="http://schemas.openxmlformats.org/drawingml/2006/chart" xmlns:ns1="http://schemas.openxmlformats.org/drawingml/2006/main" xmlns:ns2="http://schemas.openxmlformats.org/officeDocument/2006/relationships">
  <ns0:lang val="en-US"/>
  <ns0:chart>
    <ns0:title>
      <ns0:tx>
        <ns0:rich>
          <ns1:bodyPr/>
          <ns1:lstStyle/>
          <ns1:p>
            <ns1:r>
              <ns1:rPr sz="180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年度营销现金预算</ns1:t>
            </ns1:r>
          </ns1:p>
        </ns0:rich>
      </ns0:tx>
      <ns0:overlay val="0"/>
      <ns0:txPr>
        <ns1:bodyPr anchorCtr="1"/>
        <ns1:lstStyle/>
        <ns1:p>
          <ns1:pPr>
            <ns1:defRPr sz="1800">
              <ns1:solidFill>
                <ns1:srgbClr val="132B40"/>
              </ns1:solidFill>
              <ns1:latin typeface="Arial"/>
              <ns1:ea typeface="Arial Unicode MS"/>
              <ns1:cs typeface="Arial"/>
            </ns1:defRPr>
          </ns1:pPr>
        </ns1:p>
      </ns0:txPr>
    </ns0:title>
    <ns0:plotArea>
      <ns0:barChart>
        <ns0:barDir val="bar"/>
        <ns0:grouping val="clustered"/>
        <ns0:varyColors val="0"/>
        <ns0:ser>
          <ns0:idx val="0"/>
          <ns0:order val="0"/>
          <ns0:tx>
            <ns0:v>年度营销现金预算</ns0:v>
          </ns0:tx>
          <ns0:spPr>
            <ns1:solidFill>
              <ns1:srgbClr val="997B46"/>
            </ns1:solidFill>
            <ns1:ln w="28575">
              <ns1:solidFill>
                <ns1:srgbClr val="997B46"/>
              </ns1:solidFill>
            </ns1:ln>
          </ns0:spPr>
          <ns0:invertIfNegative val="0"/>
          <ns0:cat>
            <ns0:strRef>
              <ns0:f>'Chart Data'!$A$2:$A$6</ns0:f>
              <ns0:strCache>
                <ns0:ptCount val="5"/>
                <ns0:pt idx="0">
                  <ns0:v>付费投放测试</ns0:v>
                </ns0:pt>
                <ns0:pt idx="1">
                  <ns0:v>内容制作</ns0:v>
                </ns0:pt>
                <ns0:pt idx="2">
                  <ns0:v>合作试点</ns0:v>
                </ns0:pt>
                <ns0:pt idx="3">
                  <ns0:v>工具</ns0:v>
                </ns0:pt>
                <ns0:pt idx="4">
                  <ns0:v>预备金</ns0:v>
                </ns0:pt>
              </ns0:strCache>
            </ns0:strRef>
          </ns0:cat>
          <ns0:val>
            <ns0:numRef>
              <ns0:f>'Chart Data'!$B$2:$B$6</ns0:f>
              <ns0:numCache>
                <ns0:formatCode>$#,##0</ns0:formatCode>
                <ns0:ptCount val="5"/>
                <ns0:pt idx="0">
                  <ns0:v>36000</ns0:v>
                </ns0:pt>
                <ns0:pt idx="1">
                  <ns0:v>24000</ns0:v>
                </ns0:pt>
                <ns0:pt idx="2">
                  <ns0:v>18000</ns0:v>
                </ns0:pt>
                <ns0:pt idx="3">
                  <ns0:v>8000</ns0:v>
                </ns0:pt>
                <ns0:pt idx="4">
                  <ns0:v>14000</ns0:v>
                </ns0:pt>
              </ns0:numCache>
            </ns0:numRef>
          </ns0:val>
        </ns0:ser>
        <ns0:dLbls>
          <ns0:numFmt formatCode="$#,##0" sourceLinked="0"/>
          <ns0:txPr>
            <ns1:bodyPr anchorCtr="1"/>
            <ns1:lstStyle/>
            <ns1:p>
              <ns1:pPr>
                <ns1:defRPr sz="1725" b="1">
                  <ns1:solidFill>
                    <ns1:srgbClr val="132B40"/>
                  </ns1:solidFill>
                  <ns1:latin typeface="Arial"/>
                  <ns1:ea typeface="Arial Unicode MS"/>
                  <ns1:cs typeface="Arial"/>
                </ns1:defRPr>
              </ns1:pPr>
            </ns1:p>
          </ns0:txPr>
          <ns0:dLblPos val="outEnd"/>
          <ns0:showLegendKey val="0"/>
          <ns0:showVal val="1"/>
          <ns0:showCatName val="0"/>
          <ns0:showSerName val="0"/>
          <ns0:showPercent val="0"/>
          <ns0:showBubbleSize val="0"/>
          <ns0:showLeaderLines val="0"/>
        </ns0:dLbls>
        <ns0:gapWidth val="55"/>
        <ns0:axId val="48650112"/>
        <ns0:axId val="48672768"/>
      </ns0:barChart>
      <ns0:catAx>
        <ns0:axId val="48650112"/>
        <ns0:scaling>
          <ns0:orientation val="minMax"/>
        </ns0:scaling>
        <ns0:delete val="0"/>
        <ns0:axPos val="l"/>
        <ns0:numFmt formatCode="$#,##0"/>
        <ns0:majorTickMark val="none"/>
        <ns0:minorTickMark val="none"/>
        <ns0:spPr>
          <ns1:ln w="9525">
            <ns1:solidFill>
              <ns1:srgbClr val="D5C6A8"/>
            </ns1:solidFill>
          </ns1:ln>
        </ns0:spPr>
        <ns0:txPr>
          <ns1:bodyPr anchorCtr="1"/>
          <ns1:lstStyle/>
          <ns1:p>
            <ns1:pPr>
              <ns1:defRPr sz="1725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</ns1:p>
        </ns0:txPr>
        <ns0:crossAx val="48672768"/>
      </ns0:catAx>
      <ns0:valAx>
        <ns0:axId val="48672768"/>
        <ns0:scaling>
          <ns0:orientation val="minMax"/>
        </ns0:scaling>
        <ns0:delete val="0"/>
        <ns0:axPos val="b"/>
        <ns0:majorGridlines>
          <ns0:spPr>
            <ns1:ln w="4763">
              <ns1:solidFill>
                <ns1:srgbClr val="D5C6A8"/>
              </ns1:solidFill>
            </ns1:ln>
          </ns0:spPr>
        </ns0:majorGridlines>
        <ns0:numFmt formatCode="$#,##0"/>
        <ns0:majorTickMark val="none"/>
        <ns0:minorTickMark val="none"/>
        <ns0:spPr>
          <ns1:ln w="6668">
            <ns1:solidFill>
              <ns1:srgbClr val="D5C6A8"/>
            </ns1:solidFill>
          </ns1:ln>
        </ns0:spPr>
        <ns0:txPr>
          <ns1:bodyPr anchorCtr="1"/>
          <ns1:lstStyle/>
          <ns1:p>
            <ns1:pPr>
              <ns1:defRPr sz="1725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</ns1:p>
        </ns0:txPr>
        <ns0:crossAx val="48650112"/>
        <ns0:crossBetween val="between"/>
        <ns0:majorUnit val="10000"/>
      </ns0:valAx>
      <ns0:spPr>
        <ns1:solidFill>
          <ns1:srgbClr val="FAF8F3"/>
        </ns1:solidFill>
        <ns1:ln w="0">
          <ns1:noFill/>
        </ns1:ln>
      </ns0:spPr>
    </ns0:plotArea>
    <ns0:plotVisOnly val="1"/>
  </ns0:chart>
  <ns0:spPr>
    <ns1:solidFill>
      <ns1:srgbClr val="FAF8F3"/>
    </ns1:solidFill>
    <ns1:ln w="0">
      <ns1:noFill/>
    </ns1:ln>
  </ns0:spPr>
  <ns0:externalData ns2:id="rIdChartSnapshot1">
    <ns0:autoUpdate val="0"/>
  </ns0:externalData>
</ns0:chartSpace>
</file>

<file path=ppt/slides/slide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8" name="">
            <ns1:extLst>
              <ns1:ext uri="{FF2B5EF4-FFF2-40B4-BE49-F238E27FC236}">
                <ns2:creationId id="{4A87AD00-0778-409A-90C0-7B69E1E43A9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59C8D887-D768-4190-B360-F860ECC178D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一年累计两万注册用户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0E723850-E4C1-410C-9258-0CAEBD69D39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负责人已确认目标。执行周期 12 个月，初期以英文营销为主。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513E71CC-BB61-453A-9F2C-7E17B923A197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01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AE64755E-15E6-4A74-AE69-8FC15F268C38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181225"/>
            <ns1:ext cx="10668000" cy="10858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$100,000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15015EA7-DD66-428D-A518-7EE93D2F324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371850"/>
            <ns1:ext cx="10668000" cy="5238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85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营销现金预算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559888C1-6E31-45BD-9A1B-3A83ACAB1A6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629150"/>
            <ns1:ext cx="10477500" cy="5143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6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6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6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SmartSAT 可衡量的增长执行计划</ns1:t>
            </ns1:r>
          </ns1:p>
        </ns0:txBody>
      </ns0:sp>
    </ns0:spTree>
    <ns0:extLst>
      <ns0:ext uri="{BB962C8B-B14F-4D97-AF65-F5344CB8AC3E}">
        <ns3:creationId val="2121296465"/>
      </ns0:ext>
    </ns0:extLst>
  </ns0:cSld>
</ns0:sld>
</file>

<file path=ppt/slides/slide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0E07AD95-A5EB-459C-BC27-9F824524A640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A526E864-87AA-4F0B-8509-E6E2D5DF46C3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四个产品核心卖点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A4C313D6-F704-476A-9C13-5BBDBAE74E8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150 分为企业设定的平均提分目标，实际效果因人而异。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DB77FA3E-9B39-42DD-BA45-595D5782F093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02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F576E7E5-67D3-4387-8E00-17753EFDD849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43075"/>
            <ns1:ext cx="347662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Digital SAT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3075CF2E-59DB-46E9-ACC8-CFC87933089B}"/>
              </ns1:ext>
            </ns1:extLst>
          </ns0:cNvPr>
          <ns0:cNvSpPr>
            <ns1:spLocks noGrp="1"/>
          </ns0:cNvSpPr>
          <ns0:nvPr/>
        </ns0:nvSpPr>
        <ns0:spPr>
          <ns1:xfrm>
            <ns1:off x="4381500" y="1743075"/>
            <ns1:ext cx="72390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通过模考找出需要重点练习的内容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519C21CD-1E79-49E2-B62E-44766340E3B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781300"/>
            <ns1:ext cx="347662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24×7 AI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0B941ACB-3CEC-4DC8-8515-18A53B96872A}"/>
              </ns1:ext>
            </ns1:extLst>
          </ns0:cNvPr>
          <ns0:cNvSpPr>
            <ns1:spLocks noGrp="1"/>
          </ns0:cNvSpPr>
          <ns0:nvPr/>
        </ns0:nvSpPr>
        <ns0:spPr>
          <ns1:xfrm>
            <ns1:off x="4381500" y="2781300"/>
            <ns1:ext cx="72390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错题本中的一对一辅导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C9192A61-140B-4F9B-AD32-81A69DAF2AD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819525"/>
            <ns1:ext cx="347662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3,200 个词汇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0097A283-A5D6-486F-AD05-94E0BE127935}"/>
              </ns1:ext>
            </ns1:extLst>
          </ns0:cNvPr>
          <ns0:cNvSpPr>
            <ns1:spLocks noGrp="1"/>
          </ns0:cNvSpPr>
          <ns0:nvPr/>
        </ns0:nvSpPr>
        <ns0:spPr>
          <ns1:xfrm>
            <ns1:off x="4381500" y="3819525"/>
            <ns1:ext cx="72390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系统化 SAT 词汇练习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7F57A206-7871-4601-9C16-4CAD6CF1AF2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857750"/>
            <ns1:ext cx="3476625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3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提分 150 分目标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22146A11-9301-480C-B785-7FD51B4DEFE3}"/>
              </ns1:ext>
            </ns1:extLst>
          </ns0:cNvPr>
          <ns0:cNvSpPr>
            <ns1:spLocks noGrp="1"/>
          </ns0:cNvSpPr>
          <ns0:nvPr/>
        </ns0:nvSpPr>
        <ns0:spPr>
          <ns1:xfrm>
            <ns1:off x="4381500" y="4857750"/>
            <ns1:ext cx="7239000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实际平均提分需以统计数据验证</ns1:t>
            </ns1:r>
          </ns1:p>
        </ns0:txBody>
      </ns0:sp>
    </ns0:spTree>
    <ns0:extLst>
      <ns0:ext uri="{BB962C8B-B14F-4D97-AF65-F5344CB8AC3E}">
        <ns3:creationId val="2008217261"/>
      </ns0:ext>
    </ns0:extLst>
  </ns0:cSld>
</ns0:sld>
</file>

<file path=ppt/slides/slide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7" name="">
            <ns1:extLst>
              <ns1:ext uri="{FF2B5EF4-FFF2-40B4-BE49-F238E27FC236}">
                <ns2:creationId id="{19DBC3D3-9FE7-494C-A133-20D5663A4E9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EFFE1CA7-A1F7-4528-81BA-3E6190C32967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不同受众与网站分工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E4E82DBD-4839-497C-884B-58558CE2766D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E956B9D-7982-4C6D-A1E1-BC841BADE71C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03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EB56B3CB-451F-4F45-9B66-C926363C82CB}"/>
              </ns1:ext>
            </ns1:extLst>
          </ns0:cNvPr>
          <ns0:cNvGraphicFramePr/>
          <ns0:nvPr/>
        </ns0:nvGraphicFramePr>
        <ns0:xfrm>
          <ns1:off x="571500" y="1724025"/>
          <ns1:ext cx="11049000" cy="3476625"/>
        </ns0:xfrm>
        <ns1:graphic>
          <ns1:graphicData uri="http://schemas.openxmlformats.org/drawingml/2006/table">
            <ns1:tbl>
              <ns1:tblPr/>
              <ns1:tblGrid>
                <ns1:gridCol w="3714750"/>
                <ns1:gridCol w="2238375"/>
                <ns1:gridCol w="5095875"/>
              </ns1:tblGrid>
              <ns1:tr h="695325"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受众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网站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主要行动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69532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学生与家长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SmartSAT.us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测评与注册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69532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教师与机构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SmartSAT.us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产品演示与经授权的试点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69532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创作者与合作伙伴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SmartSAT.pro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推广大使计划与推荐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69532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公司与投资人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SmartSAT.co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了解产品依据与商务洽谈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</ns1:tbl>
          </ns1:graphicData>
        </ns1:graphic>
      </ns0:graphicFrame>
      <ns0:sp>
        <ns0:nvSpPr>
          <ns0:cNvPr id="6" name="">
            <ns1:extLst>
              <ns1:ext uri="{FF2B5EF4-FFF2-40B4-BE49-F238E27FC236}">
                <ns2:creationId id="{CCF022AC-EBEC-4F22-A822-9B64F65C1381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5495925"/>
            <ns1:ext cx="10477500" cy="4572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为每类受众提供明确的下一步</ns1:t>
            </ns1:r>
          </ns1:p>
        </ns0:txBody>
      </ns0:sp>
    </ns0:spTree>
    <ns0:extLst>
      <ns0:ext uri="{BB962C8B-B14F-4D97-AF65-F5344CB8AC3E}">
        <ns3:creationId val="1199156124"/>
      </ns0:ext>
    </ns0:extLst>
  </ns0:cSld>
</ns0:sld>
</file>

<file path=ppt/slides/slide4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0" name="">
            <ns1:extLst>
              <ns1:ext uri="{FF2B5EF4-FFF2-40B4-BE49-F238E27FC236}">
                <ns2:creationId id="{147A5BDA-12EA-4D23-834C-F85892E8367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8B92191A-BFBB-48AE-B9B0-1812D24CEE0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模拟的 11 年级学习者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2CE7E870-A67D-4C73-A5F2-8CD340AE7E6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模拟用户画像，不是实际提分记录或学生见证。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8C2010AA-7BF4-423F-9A29-4BFE6A4430FE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04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500EAC7A-0573-432E-BE2A-AFDF1A5D364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62125"/>
            <ns1:ext cx="4476750" cy="12001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71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71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71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1250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AF6A4596-D565-40EF-A594-C8A2324F821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981325"/>
            <ns1:ext cx="4476750" cy="4953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2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假设起始分数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3295BAB6-A6BE-4105-B19D-877AEB818D2E}"/>
              </ns1:ext>
            </ns1:extLst>
          </ns0:cNvPr>
          <ns0:cNvSpPr>
            <ns1:spLocks noGrp="1"/>
          </ns0:cNvSpPr>
          <ns0:nvPr/>
        </ns0:nvSpPr>
        <ns0:spPr>
          <ns1:xfrm>
            <ns1:off x="6477000" y="1762125"/>
            <ns1:ext cx="4476750" cy="12001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71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71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712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1400+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4E97F3A3-2C34-41B3-811F-5E1436B51E5D}"/>
              </ns1:ext>
            </ns1:extLst>
          </ns0:cNvPr>
          <ns0:cNvSpPr>
            <ns1:spLocks noGrp="1"/>
          </ns0:cNvSpPr>
          <ns0:nvPr/>
        </ns0:nvSpPr>
        <ns0:spPr>
          <ns1:xfrm>
            <ns1:off x="6477000" y="2981325"/>
            <ns1:ext cx="4476750" cy="4953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2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2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2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目标分数</ns1:t>
            </ns1:r>
          </ns1:p>
        </ns0:txBody>
      </ns0:sp>
      <ns0:graphicFrame>
        <ns0:nvGraphicFramePr>
          <ns0:cNvPr id="9" name="">
            <ns1:extLst>
              <ns1:ext uri="{FF2B5EF4-FFF2-40B4-BE49-F238E27FC236}">
                <ns2:creationId id="{93F94E7B-3096-4BA3-BB63-B7D66F3B16E9}"/>
              </ns1:ext>
            </ns1:extLst>
          </ns0:cNvPr>
          <ns0:cNvGraphicFramePr/>
          <ns0:nvPr/>
        </ns0:nvGraphicFramePr>
        <ns0:xfrm>
          <ns1:off x="571500" y="4057650"/>
          <ns1:ext cx="11049000" cy="1552575"/>
        </ns0:xfrm>
        <ns1:graphic>
          <ns1:graphicData uri="http://schemas.openxmlformats.org/drawingml/2006/table">
            <ns1:tbl>
              <ns1:tblPr/>
              <ns1:tblGrid>
                <ns1:gridCol w="3683000"/>
                <ns1:gridCol w="3683000"/>
                <ns1:gridCol w="3683000"/>
              </ns1:tblGrid>
              <ns1:tr h="776288"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首次体验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后续练习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持续复习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776288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快速测评</ns1:t>
                      </ns1:r>
                    </ns1:p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报告与注册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错题讲解</ns1:t>
                      </ns1:r>
                    </ns1:p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关联练习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词汇练习</ns1:t>
                      </ns1:r>
                    </ns1:p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完整模考与复测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1587407579"/>
      </ns0:ext>
    </ns0:extLst>
  </ns0:cSld>
</ns0:sld>
</file>

<file path=ppt/slides/slide5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6" name="">
            <ns1:extLst>
              <ns1:ext uri="{FF2B5EF4-FFF2-40B4-BE49-F238E27FC236}">
                <ns2:creationId id="{BCC9FEB4-D246-4623-BC42-AA7FE4E66BB9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060A7446-1CE6-4C91-8EBD-2713B3AA447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每月注册目标与现金支出上限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6411CAAD-C6BE-4C71-B22A-DBA60E89CDA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D961A171-0DD4-4FC0-9F35-FB1E85EEC38C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05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71F8A020-92DE-4153-B820-FBA61575F71F}"/>
              </ns1:ext>
            </ns1:extLst>
          </ns0:cNvPr>
          <ns0:cNvGraphicFramePr/>
          <ns0:nvPr/>
        </ns0:nvGraphicFramePr>
        <ns0:xfrm>
          <ns1:off x="571500" y="1581150"/>
          <ns1:ext cx="11049000" cy="4629150"/>
        </ns0:xfrm>
        <ns1:graphic>
          <ns1:graphicData uri="http://schemas.openxmlformats.org/drawingml/2006/table">
            <ns1:tbl>
              <ns1:tblPr/>
              <ns1:tblGrid>
                <ns1:gridCol w="1476375"/>
                <ns1:gridCol w="2762250"/>
                <ns1:gridCol w="3286125"/>
                <ns1:gridCol w="3524250"/>
              </ns1:tblGrid>
              <ns1:tr h="330654">
                <ns1:tc>
                  <ns1:txBody>
                    <ns1:bodyPr/>
                    <ns1:lstStyle/>
                    <ns1:p>
                      <ns1:r>
                        <ns1:rPr sz="17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月份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新增用户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累计用户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支出上限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$4,000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400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600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$5,000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3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700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1,300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$6,000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4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2,300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$7,000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5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1,300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3,600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$8,000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6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1,600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5,200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$9,000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7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1,800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7,000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$9,000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8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2,100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9,100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9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2,300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11,400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10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2,500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13,900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11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2,900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16,800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$11,000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12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3,200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$11,000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330654"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合计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期末 20,000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7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$100,000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1851344366"/>
      </ns0:ext>
    </ns0:extLst>
  </ns0:cSld>
</ns0:sld>
</file>

<file path=ppt/slides/slide6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drawingml/2006/chart" xmlns:ns4="http://schemas.openxmlformats.org/officeDocument/2006/relationships" xmlns:ns5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6" name="">
            <ns1:extLst>
              <ns1:ext uri="{FF2B5EF4-FFF2-40B4-BE49-F238E27FC236}">
                <ns2:creationId id="{5FBB1E7D-F2CB-4EDF-BBD4-29B19F067F9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9BE50E4B-618F-4D88-B575-96FC4DE1BA4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六个获客渠道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3BC46652-9B31-4458-B337-DC796A3E333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24B68CC7-3203-494D-9922-A04220093928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06</ns1:t>
            </ns1:r>
          </ns1:p>
        </ns0:txBody>
      </ns0:sp>
      <ns0:graphicFrame>
        <ns0:nvGraphicFramePr>
          <ns0:cNvPr id="5" name="Chart">
            <ns1:extLst>
              <ns1:ext uri="{FF2B5EF4-FFF2-40B4-BE49-F238E27FC236}">
                <ns2:creationId id="{535646D3-FECC-4032-BD11-F800BF847AB1}"/>
              </ns1:ext>
            </ns1:extLst>
          </ns0:cNvPr>
          <ns0:cNvGraphicFramePr/>
          <ns0:nvPr/>
        </ns0:nvGraphicFramePr>
        <ns0:xfrm>
          <ns1:off x="571500" y="1762125"/>
          <ns1:ext cx="11049000" cy="4067175"/>
        </ns0:xfrm>
        <ns1:graphic>
          <ns1:graphicData uri="http://schemas.openxmlformats.org/drawingml/2006/chart">
            <ns3:chart ns4:id="R0ef9e24b1dc545a1"/>
          </ns1:graphicData>
        </ns1:graphic>
      </ns0:graphicFrame>
    </ns0:spTree>
    <ns0:extLst>
      <ns0:ext uri="{BB962C8B-B14F-4D97-AF65-F5344CB8AC3E}">
        <ns5:creationId val="1611770528"/>
      </ns0:ext>
    </ns0:extLst>
  </ns0:cSld>
</ns0:sld>
</file>

<file path=ppt/slides/slide7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349FCE70-DAC5-4055-98AB-E468D1F9A10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A7682F8D-B3B5-4A08-B513-DF07FA993987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需要验证的转化漏斗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158A912A-80BE-4797-A541-88D4FB08E27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64886330-738B-4883-ACA7-E417FE117378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07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8B30E422-13C3-4F3F-A07B-8D46DEDA913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43075"/>
            <ns1:ext cx="44767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185,000 次访问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F45BFE15-30D6-40EE-A08B-1833BACABB3B}"/>
              </ns1:ext>
            </ns1:extLst>
          </ns0:cNvPr>
          <ns0:cNvSpPr>
            <ns1:spLocks noGrp="1"/>
          </ns0:cNvSpPr>
          <ns0:nvPr/>
        </ns0:nvSpPr>
        <ns0:spPr>
          <ns1:xfrm>
            <ns1:off x="5381625" y="1743075"/>
            <ns1:ext cx="62388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六个渠道中有效、可归因的网站访问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6D66B866-099E-46AF-BA10-83A8FD6BE433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771775"/>
            <ns1:ext cx="44767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20,000 名注册用户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8D83D9D9-79BE-4066-AD8E-420C421D1B44}"/>
              </ns1:ext>
            </ns1:extLst>
          </ns0:cNvPr>
          <ns0:cNvSpPr>
            <ns1:spLocks noGrp="1"/>
          </ns0:cNvSpPr>
          <ns0:nvPr/>
        </ns0:nvSpPr>
        <ns0:spPr>
          <ns1:xfrm>
            <ns1:off x="5381625" y="2771775"/>
            <ns1:ext cx="62388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假设加权注册转化率为 10.81%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4433405B-F895-4C7A-B07A-611E963B4C2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800475"/>
            <ns1:ext cx="44767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7,650 名激活学生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6748FBE4-D367-4DFC-9F6C-6BFB647D41B9}"/>
              </ns1:ext>
            </ns1:extLst>
          </ns0:cNvPr>
          <ns0:cNvSpPr>
            <ns1:spLocks noGrp="1"/>
          </ns0:cNvSpPr>
          <ns0:nvPr/>
        </ns0:nvSpPr>
        <ns0:spPr>
          <ns1:xfrm>
            <ns1:off x="5381625" y="3800475"/>
            <ns1:ext cx="62388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17,000 名学生 × 45% 七日激活率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561F7003-19A2-4DC2-BCE1-60F250F35641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829175"/>
            <ns1:ext cx="44767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6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600 名首次有效付费用户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9365D7CD-9E0B-45E1-B97A-EBFFA235433A}"/>
              </ns1:ext>
            </ns1:extLst>
          </ns0:cNvPr>
          <ns0:cNvSpPr>
            <ns1:spLocks noGrp="1"/>
          </ns0:cNvSpPr>
          <ns0:nvPr/>
        </ns0:nvSpPr>
        <ns0:spPr>
          <ns1:xfrm>
            <ns1:off x="5381625" y="4829175"/>
            <ns1:ext cx="62388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扣除退款与撤销后，占全部注册用户的 3%</ns1:t>
            </ns1:r>
          </ns1:p>
        </ns0:txBody>
      </ns0:sp>
    </ns0:spTree>
    <ns0:extLst>
      <ns0:ext uri="{BB962C8B-B14F-4D97-AF65-F5344CB8AC3E}">
        <ns3:creationId val="423982125"/>
      </ns0:ext>
    </ns0:extLst>
  </ns0:cSld>
</ns0:sld>
</file>

<file path=ppt/slides/slide8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7" name="">
            <ns1:extLst>
              <ns1:ext uri="{FF2B5EF4-FFF2-40B4-BE49-F238E27FC236}">
                <ns2:creationId id="{1DE0B0D2-570F-4223-88F4-E999DCD5401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2107B990-8A58-4FB9-8B54-A0E8AE806A2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首个 90 天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DD441AFA-C60C-4BA2-A06B-349C379B03B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F9A66394-224A-4A12-B742-017ECBC9E2B7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08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FCC89AAD-EC3D-4227-AC42-30EE3B52F83E}"/>
              </ns1:ext>
            </ns1:extLst>
          </ns0:cNvPr>
          <ns0:cNvGraphicFramePr/>
          <ns0:nvPr/>
        </ns0:nvGraphicFramePr>
        <ns0:xfrm>
          <ns1:off x="571500" y="1724025"/>
          <ns1:ext cx="11049000" cy="3333750"/>
        </ns0:xfrm>
        <ns1:graphic>
          <ns1:graphicData uri="http://schemas.openxmlformats.org/drawingml/2006/table">
            <ns1:tbl>
              <ns1:tblPr/>
              <ns1:tblGrid>
                <ns1:gridCol w="2047875"/>
                <ns1:gridCol w="5953125"/>
                <ns1:gridCol w="3048000"/>
              </ns1:tblGrid>
              <ns1:tr h="833438"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阶段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验证里程碑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累计支出上限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833438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1-30 天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四支演示视频、十次访谈</ns1:t>
                      </ns1:r>
                    </ns1:p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200 名独立注册用户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$4,000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833438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31-60 天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三个教育合作试点</ns1:t>
                      </ns1:r>
                    </ns1:p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600 名注册用户及首批 D30 数据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$9,000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833438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61-90 天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两个可重复获客的渠道</ns1:t>
                      </ns1:r>
                    </ns1:p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1,300 名注册用户及经核验的群组数据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$15,000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</ns1:tbl>
          </ns1:graphicData>
        </ns1:graphic>
      </ns0:graphicFrame>
      <ns0:sp>
        <ns0:nvSpPr>
          <ns0:cNvPr id="6" name="">
            <ns1:extLst>
              <ns1:ext uri="{FF2B5EF4-FFF2-40B4-BE49-F238E27FC236}">
                <ns2:creationId id="{EF86D01B-697B-4B8D-927A-EB5CF7CCDA9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5476875"/>
            <ns1:ext cx="10953750" cy="5810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以激活率与学习质量决定是否扩大投入</ns1:t>
            </ns1:r>
          </ns1:p>
        </ns0:txBody>
      </ns0:sp>
    </ns0:spTree>
    <ns0:extLst>
      <ns0:ext uri="{BB962C8B-B14F-4D97-AF65-F5344CB8AC3E}">
        <ns3:creationId val="64087541"/>
      </ns0:ext>
    </ns0:extLst>
  </ns0:cSld>
</ns0:sld>
</file>

<file path=ppt/slides/slide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997F06C0-0558-4704-AD5B-1108C4AABF7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23B709AB-1819-4E9C-B993-ACC3EBB6CEE6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产品演示与实用搜索内容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F83CF095-F839-430A-9123-8EA82B0992F4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1B3332F-E917-4EE6-984F-233D0FEFDEE7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09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62A6E12D-2231-46D7-899E-FD1917021EB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657350"/>
            <ns1:ext cx="2286000" cy="10668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4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268FB3B7-23EC-4952-A5BB-7B3D88508E8A}"/>
              </ns1:ext>
            </ns1:extLst>
          </ns0:cNvPr>
          <ns0:cNvSpPr>
            <ns1:spLocks noGrp="1"/>
          </ns0:cNvSpPr>
          <ns0:nvPr/>
        </ns0:nvSpPr>
        <ns0:spPr>
          <ns1:xfrm>
            <ns1:off x="3000375" y="1876425"/>
            <ns1:ext cx="7953375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7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7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700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每周原创视频数量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F2BD7821-4ADF-4CFB-9343-8B18047FF27C}"/>
              </ns1:ext>
            </ns1:extLst>
          </ns0:cNvPr>
          <ns0:cNvSpPr>
            <ns1:spLocks noGrp="1"/>
          </ns0:cNvSpPr>
          <ns0:nvPr/>
        </ns0:nvSpPr>
        <ns0:spPr>
          <ns1:xfrm>
            <ns1:off x="3000375" y="2581275"/>
            <ns1:ext cx="7953375" cy="476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按 48 个制作周规划，共 192 支原创视频</ns1:t>
            </ns1:r>
          </ns1:p>
        </ns0:txBody>
      </ns0:sp>
      <ns0:graphicFrame>
        <ns0:nvGraphicFramePr>
          <ns0:cNvPr id="8" name="">
            <ns1:extLst>
              <ns1:ext uri="{FF2B5EF4-FFF2-40B4-BE49-F238E27FC236}">
                <ns2:creationId id="{A18E3E0A-08D9-4BC9-BD02-1E728330327F}"/>
              </ns1:ext>
            </ns1:extLst>
          </ns0:cNvPr>
          <ns0:cNvGraphicFramePr/>
          <ns0:nvPr/>
        </ns0:nvGraphicFramePr>
        <ns0:xfrm>
          <ns1:off x="571500" y="3476625"/>
          <ns1:ext cx="11049000" cy="2381250"/>
        </ns0:xfrm>
        <ns1:graphic>
          <ns1:graphicData uri="http://schemas.openxmlformats.org/drawingml/2006/table">
            <ns1:tbl>
              <ns1:tblPr/>
              <ns1:tblGrid>
                <ns1:gridCol w="5524500"/>
                <ns1:gridCol w="5524500"/>
              </ns1:tblGrid>
              <ns1:tr h="1190625"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首批 60 秒演示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搜索内容主题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1190625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快速测评与报告</ns1:t>
                      </ns1:r>
                    </ns1:p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完整模考流程</ns1:t>
                      </ns1:r>
                    </ns1:p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错题本与 AI 辅导</ns1:t>
                      </ns1:r>
                    </ns1:p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词汇练习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诊断与 Digital SAT</ns1:t>
                      </ns1:r>
                    </ns1:p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错题复习与词汇</ns1:t>
                      </ns1:r>
                    </ns1:p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家长支持与教育工作者</ns1:t>
                      </ns1:r>
                    </ns1:p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合作条款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2103541710"/>
      </ns0:ext>
    </ns0:extLst>
  </ns0:cSld>
</ns0:sld>
</file>

<file path=ppt/slides/slide10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6" name="">
            <ns1:extLst>
              <ns1:ext uri="{FF2B5EF4-FFF2-40B4-BE49-F238E27FC236}">
                <ns2:creationId id="{8A235B1C-4051-4352-B44A-D775E204991C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8A109D7D-4854-4541-928F-6142F6F22C8C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AI 团队与人工审核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9E68E0B6-2B98-40E2-8F0B-03A58675B7C4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CD8C0BB-4D0D-479E-99D4-7D6BFF3EBF59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10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32EB3641-71F0-4737-B457-46066A90B651}"/>
              </ns1:ext>
            </ns1:extLst>
          </ns0:cNvPr>
          <ns0:cNvGraphicFramePr/>
          <ns0:nvPr/>
        </ns0:nvGraphicFramePr>
        <ns0:xfrm>
          <ns1:off x="571500" y="1724025"/>
          <ns1:ext cx="11049000" cy="4191000"/>
        </ns0:xfrm>
        <ns1:graphic>
          <ns1:graphicData uri="http://schemas.openxmlformats.org/drawingml/2006/table">
            <ns1:tbl>
              <ns1:tblPr/>
              <ns1:tblGrid>
                <ns1:gridCol w="2905125"/>
                <ns1:gridCol w="5381625"/>
                <ns1:gridCol w="2762250"/>
              </ns1:tblGrid>
              <ns1:tr h="598714">
                <ns1:tc>
                  <ns1:txBody>
                    <ns1:bodyPr/>
                    <ns1:lstStyle/>
                    <ns1:p>
                      <ns1:r>
                        <ns1:rPr sz="180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AI 工作方向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每周交付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人工负责人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598714"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事实核验与测试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宣传依据清单与真实产品流程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教育专家与技术负责人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598714"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文案与视频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四支原创母版与字幕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教育专家与 CEO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598714"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SEO 内容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一篇实用文章与链接计划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教育专家与技术负责人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598714"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伙伴运营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邀请文案与素材包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CEO 发送前审核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598714"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分析与实验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成熟群组报告与建议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技术负责人和 CEO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598714"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投资人资料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证据索引与更新草稿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80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CEO 披露前审核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</ns1:tbl>
          </ns1:graphicData>
        </ns1:graphic>
      </ns0:graphicFrame>
    </ns0:spTree>
    <ns0:extLst>
      <ns0:ext uri="{BB962C8B-B14F-4D97-AF65-F5344CB8AC3E}">
        <ns3:creationId val="1169379701"/>
      </ns0:ext>
    </ns0:extLst>
  </ns0:cSld>
</ns0:sld>
</file>

<file path=ppt/slides/slide1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drawingml/2006/chart" xmlns:ns4="http://schemas.openxmlformats.org/officeDocument/2006/relationships" xmlns:ns5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5400A4C9-8488-4A68-961A-E261D64DD9E4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207C01C4-EDC2-4BAE-A786-2C5094B58FC0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10 万美元现金预算分配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55CA6932-CCEB-4E9F-835E-9613CEDE089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EC46661-EFCA-4BC1-8B98-20CB81D9E31B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11</ns1:t>
            </ns1:r>
          </ns1:p>
        </ns0:txBody>
      </ns0:sp>
      <ns0:graphicFrame>
        <ns0:nvGraphicFramePr>
          <ns0:cNvPr id="5" name="Chart">
            <ns1:extLst>
              <ns1:ext uri="{FF2B5EF4-FFF2-40B4-BE49-F238E27FC236}">
                <ns2:creationId id="{86C43F6F-7912-4383-9228-444FDB2E6209}"/>
              </ns1:ext>
            </ns1:extLst>
          </ns0:cNvPr>
          <ns0:cNvGraphicFramePr/>
          <ns0:nvPr/>
        </ns0:nvGraphicFramePr>
        <ns0:xfrm>
          <ns1:off x="571500" y="1876425"/>
          <ns1:ext cx="7810500" cy="4048125"/>
        </ns0:xfrm>
        <ns1:graphic>
          <ns1:graphicData uri="http://schemas.openxmlformats.org/drawingml/2006/chart">
            <ns3:chart ns4:id="Rdffe8e65b24f40e9"/>
          </ns1:graphicData>
        </ns1:graphic>
      </ns0:graphicFrame>
      <ns0:sp>
        <ns0:nvSpPr>
          <ns0:cNvPr id="6" name="">
            <ns1:extLst>
              <ns1:ext uri="{FF2B5EF4-FFF2-40B4-BE49-F238E27FC236}">
                <ns2:creationId id="{5018C4EA-A8B7-4497-B057-6CCF83BD9FA0}"/>
              </ns1:ext>
            </ns1:extLst>
          </ns0:cNvPr>
          <ns0:cNvSpPr>
            <ns1:spLocks noGrp="1"/>
          </ns0:cNvSpPr>
          <ns0:nvPr/>
        </ns0:nvSpPr>
        <ns0:spPr>
          <ns1:xfrm>
            <ns1:off x="8858250" y="1952625"/>
            <ns1:ext cx="2857500" cy="9429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57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57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57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$5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39E2BF50-A345-4E0C-B607-0E86A56EC099}"/>
              </ns1:ext>
            </ns1:extLst>
          </ns0:cNvPr>
          <ns0:cNvSpPr>
            <ns1:spLocks noGrp="1"/>
          </ns0:cNvSpPr>
          <ns0:nvPr/>
        </ns0:nvSpPr>
        <ns0:spPr>
          <ns1:xfrm>
            <ns1:off x="8858250" y="3038475"/>
            <ns1:ext cx="271462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预算 ÷ 注册目标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ED78EC5A-A7B4-4AA7-9482-E4C4BF87203F}"/>
              </ns1:ext>
            </ns1:extLst>
          </ns0:cNvPr>
          <ns0:cNvSpPr>
            <ns1:spLocks noGrp="1"/>
          </ns0:cNvSpPr>
          <ns0:nvPr/>
        </ns0:nvSpPr>
        <ns0:spPr>
          <ns1:xfrm>
            <ns1:off x="8858250" y="4229100"/>
            <ns1:ext cx="2686050" cy="1438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佣金、薪资及产品 AI 成本不计入这笔现金预算。</ns1:t>
            </ns1:r>
          </ns1:p>
        </ns0:txBody>
      </ns0:sp>
    </ns0:spTree>
    <ns0:extLst>
      <ns0:ext uri="{BB962C8B-B14F-4D97-AF65-F5344CB8AC3E}">
        <ns5:creationId val="1453055963"/>
      </ns0:ext>
    </ns0:extLst>
  </ns0:cSld>
</ns0:sld>
</file>

<file path=ppt/slides/slide1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">
            <ns1:extLst>
              <ns1:ext uri="{FF2B5EF4-FFF2-40B4-BE49-F238E27FC236}">
                <ns2:creationId id="{D72E20E3-F7D6-47B6-8284-7E2FB620C4B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024B3093-347D-4431-9428-EF16C091DA9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佣金支出与贡献利润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0A0071EC-0040-4693-AD6A-897353ED4F6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正式佣金比例已确认，计佣基数与结算细则需以书面条款明确。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20533595-1DBA-4C8F-A3ED-5DCF7C926D0F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12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E7059E4F-861A-452A-9B83-4D343DE295C1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809750"/>
            <ns1:ext cx="3714750" cy="11334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6825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40%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FBFF2780-0EE9-4038-BF51-27E100E725F8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038475"/>
            <ns1:ext cx="3857625" cy="12001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完整层级佣金情景</ns1:t>
            </ns1:r>
          </ns1:p>
        </ns0:txBody>
      </ns0:sp>
      <ns0:graphicFrame>
        <ns0:nvGraphicFramePr>
          <ns0:cNvPr id="7" name="">
            <ns1:extLst>
              <ns1:ext uri="{FF2B5EF4-FFF2-40B4-BE49-F238E27FC236}">
                <ns2:creationId id="{2456A699-FC2E-4A9E-B156-234CFD878E78}"/>
              </ns1:ext>
            </ns1:extLst>
          </ns0:cNvPr>
          <ns0:cNvGraphicFramePr/>
          <ns0:nvPr/>
        </ns0:nvGraphicFramePr>
        <ns0:xfrm>
          <ns1:off x="5048250" y="1771650"/>
          <ns1:ext cx="6572250" cy="3181350"/>
        </ns0:xfrm>
        <ns1:graphic>
          <ns1:graphicData uri="http://schemas.openxmlformats.org/drawingml/2006/table">
            <ns1:tbl>
              <ns1:tblPr/>
              <ns1:tblGrid>
                <ns1:gridCol w="4667250"/>
                <ns1:gridCol w="1905000"/>
              </ns1:tblGrid>
              <ns1:tr h="636270"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示例：计佣基数 100 美元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金额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636270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直接销售 20%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$20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636270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第二层 10%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636270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第三层 10%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636270"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佣金合计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2025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$40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</ns1:tbl>
          </ns1:graphicData>
        </ns1:graphic>
      </ns0:graphicFrame>
      <ns0:sp>
        <ns0:nvSpPr>
          <ns0:cNvPr id="8" name="">
            <ns1:extLst>
              <ns1:ext uri="{FF2B5EF4-FFF2-40B4-BE49-F238E27FC236}">
                <ns2:creationId id="{8E429998-B79E-4EFE-B607-53036982EE33}"/>
              </ns1:ext>
            </ns1:extLst>
          </ns0:cNvPr>
          <ns0:cNvSpPr>
            <ns1:spLocks noGrp="1"/>
          </ns0:cNvSpPr>
          <ns0:nvPr/>
        </ns0:nvSpPr>
        <ns0:spPr>
          <ns1:xfrm>
            <ns1:off x="5048250" y="5286375"/>
            <ns1:ext cx="6572250" cy="8477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02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剩余 60 美元仍需覆盖退款、手续费、AI 与服务成本。</ns1:t>
            </ns1:r>
          </ns1:p>
        </ns0:txBody>
      </ns0:sp>
    </ns0:spTree>
    <ns0:extLst>
      <ns0:ext uri="{BB962C8B-B14F-4D97-AF65-F5344CB8AC3E}">
        <ns3:creationId val="503336730"/>
      </ns0:ext>
    </ns0:extLst>
  </ns0:cSld>
</ns0:sld>
</file>

<file path=ppt/slides/slide1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0" name="">
            <ns1:extLst>
              <ns1:ext uri="{FF2B5EF4-FFF2-40B4-BE49-F238E27FC236}">
                <ns2:creationId id="{9CE33EAC-4792-4CCB-9D62-02CD2C680A38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034D6BF8-D8F1-49A2-BCF0-57669207DA82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敏感性分析与投入门槛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821CF2E2-FF58-4B7E-9296-8ACD0D57C15C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1D04578E-FABD-4A69-9308-F8FCE603A17F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13</ns1:t>
            </ns1:r>
          </ns1:p>
        </ns0:txBody>
      </ns0:sp>
      <ns0:graphicFrame>
        <ns0:nvGraphicFramePr>
          <ns0:cNvPr id="5" name="">
            <ns1:extLst>
              <ns1:ext uri="{FF2B5EF4-FFF2-40B4-BE49-F238E27FC236}">
                <ns2:creationId id="{FC9956CA-8A1B-4A6F-AD8E-6954C6387DEF}"/>
              </ns1:ext>
            </ns1:extLst>
          </ns0:cNvPr>
          <ns0:cNvGraphicFramePr/>
          <ns0:nvPr/>
        </ns0:nvGraphicFramePr>
        <ns0:xfrm>
          <ns1:off x="571500" y="1724025"/>
          <ns1:ext cx="11049000" cy="2743200"/>
        </ns0:xfrm>
        <ns1:graphic>
          <ns1:graphicData uri="http://schemas.openxmlformats.org/drawingml/2006/table">
            <ns1:tbl>
              <ns1:tblPr/>
              <ns1:tblGrid>
                <ns1:gridCol w="4048125"/>
                <ns1:gridCol w="2333625"/>
                <ns1:gridCol w="2333625"/>
                <ns1:gridCol w="2333625"/>
              </ns1:tblGrid>
              <ns1:tr h="548640"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规划情景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保守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基准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1">
                          <ns1:solidFill>
                            <ns1:srgbClr val="997B46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进取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T w="6668">
                      <ns1:solidFill>
                        <ns1:srgbClr val="D5C6A8"/>
                      </ns1:solidFill>
                      <ns1:prstDash val="solid"/>
                    </ns1:lnT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1E7D4"/>
                    </ns1:solidFill>
                  </ns1:tcPr>
                </ns1:tc>
              </ns1:tr>
              <ns1:tr h="54864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注册用户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12,000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20,000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28,000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54864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学生七日激活率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30%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45%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55%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  <ns1:tr h="54864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首次有效付费用户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240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600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1,400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AF8F3"/>
                    </ns1:solidFill>
                  </ns1:tcPr>
                </ns1:tc>
              </ns1:tr>
              <ns1:tr h="548640"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付费渠道注册成本</ns1:t>
                      </ns1:r>
                    </ns1:p>
                  </ns1:txBody>
                  <ns1:tcPr marL="95250" marR="95250" marT="28575" marB="28575" anchor="ctr">
                    <ns1:lnL w="6668">
                      <ns1:solidFill>
                        <ns1:srgbClr val="D5C6A8"/>
                      </ns1:solidFill>
                      <ns1:prstDash val="solid"/>
                    </ns1:lnL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$24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$18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  <ns1:tc>
                  <ns1:txBody>
                    <ns1:bodyPr/>
                    <ns1:lstStyle/>
                    <ns1:p>
                      <ns1:r>
                        <ns1:rPr sz="1950" b="0">
                          <ns1:solidFill>
                            <ns1:srgbClr val="132B40"/>
                          </ns1:solidFill>
                          <ns1:latin typeface="Arial"/>
                          <ns1:ea typeface="Arial Unicode MS"/>
                          <ns1:cs typeface="Arial"/>
                        </ns1:rPr>
                        <ns1:t>$12</ns1:t>
                      </ns1:r>
                    </ns1:p>
                  </ns1:txBody>
                  <ns1:tcPr marL="95250" marR="95250" marT="28575" marB="28575" anchor="ctr">
                    <ns1:lnR w="6668">
                      <ns1:solidFill>
                        <ns1:srgbClr val="D5C6A8"/>
                      </ns1:solidFill>
                      <ns1:prstDash val="solid"/>
                    </ns1:lnR>
                    <ns1:lnB w="6668">
                      <ns1:solidFill>
                        <ns1:srgbClr val="D5C6A8"/>
                      </ns1:solidFill>
                      <ns1:prstDash val="solid"/>
                    </ns1:lnB>
                    <ns1:solidFill>
                      <ns1:srgbClr val="FFFFFF"/>
                    </ns1:solidFill>
                  </ns1:tcPr>
                </ns1:tc>
              </ns1:tr>
            </ns1:tbl>
          </ns1:graphicData>
        </ns1:graphic>
      </ns0:graphicFrame>
      <ns0:sp>
        <ns0:nvSpPr>
          <ns0:cNvPr id="6" name="">
            <ns1:extLst>
              <ns1:ext uri="{FF2B5EF4-FFF2-40B4-BE49-F238E27FC236}">
                <ns2:creationId id="{C149159C-4898-4CA3-BE54-63CB53CCC301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933950"/>
            <ns1:ext cx="1381125" cy="5048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扩大投入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EEB98383-F177-43E5-987B-1FF9CDA1294C}"/>
              </ns1:ext>
            </ns1:extLst>
          </ns0:cNvPr>
          <ns0:cNvSpPr>
            <ns1:spLocks noGrp="1"/>
          </ns0:cNvSpPr>
          <ns0:nvPr/>
        </ns0:nvSpPr>
        <ns0:spPr>
          <ns1:xfrm>
            <ns1:off x="2190750" y="4953000"/>
            <ns1:ext cx="9334500" cy="7715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连续两周数据成熟，注册 ≥100，A7 ≥45%，付费注册成本 ≤18 美元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E4BB03CF-6C4D-43C5-AE5B-AD06ED8E601B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5676900"/>
            <ns1:ext cx="1381125" cy="4953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暂停投入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3F2557A0-A6B1-4093-A8B6-8BD6C0E63AAD}"/>
              </ns1:ext>
            </ns1:extLst>
          </ns0:cNvPr>
          <ns0:cNvSpPr>
            <ns1:spLocks noGrp="1"/>
          </ns0:cNvSpPr>
          <ns0:nvPr/>
        </ns0:nvSpPr>
        <ns0:spPr>
          <ns1:xfrm>
            <ns1:off x="2190750" y="5695950"/>
            <ns1:ext cx="9334500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1950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激活率偏低、注册成本超过 27 美元，或出现重大宣传与质量问题</ns1:t>
            </ns1:r>
          </ns1:p>
        </ns0:txBody>
      </ns0:sp>
    </ns0:spTree>
    <ns0:extLst>
      <ns0:ext uri="{BB962C8B-B14F-4D97-AF65-F5344CB8AC3E}">
        <ns3:creationId val="2053380965"/>
      </ns0:ext>
    </ns0:extLst>
  </ns0:cSld>
</ns0:sld>
</file>

<file path=ppt/slides/slide14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microsoft.com/office/powerpoint/2010/main">
  <ns0:cSld>
    <ns0:bg>
      <ns0:bgPr>
        <ns1:solidFill>
          <ns1:srgbClr val="FAF8F3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ACAADD1F-AE55-4B21-847E-3DFC7494775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47650"/>
            <ns1:ext cx="6667500" cy="3143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8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SmartSAT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6B924E1C-C8B7-414F-90D5-DE1F718A436A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733425"/>
            <ns1:ext cx="11010900" cy="7810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3375" b="1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CEO 执行事项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372659F0-06E0-4FA4-BFB7-EF33491AD5D5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6334125"/>
            <ns1:ext cx="10477500" cy="29527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00" b="0">
                <ns1:solidFill>
                  <ns1:srgbClr val="53616A"/>
                </ns1:solidFill>
                <ns1:latin typeface="Arial"/>
                <ns1:ea typeface="Arial Unicode MS"/>
                <ns1:cs typeface="Arial"/>
              </ns1:rPr>
              <ns1:t>规划假设，尚不代表已实现的业绩。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FF181C58-0C89-4729-8B5C-6A38E3B04C93}"/>
              </ns1:ext>
            </ns1:extLst>
          </ns0:cNvPr>
          <ns0:cNvSpPr>
            <ns1:spLocks noGrp="1"/>
          </ns0:cNvSpPr>
          <ns0:nvPr/>
        </ns0:nvSpPr>
        <ns0:spPr>
          <ns1:xfrm>
            <ns1:off x="11144250" y="6334125"/>
            <ns1:ext cx="476250" cy="285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r"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r">
              <ns1:lnSpc>
                <ns1:spcPct val="108000"/>
              </ns1:lnSpc>
              <ns1:buNone/>
              <ns1:def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1275" b="0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14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21FF1A69-5B6E-4339-8814-8979835D36DF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1743075"/>
            <ns1:ext cx="31432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市场与上线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FCFD5E69-D60B-40C0-91B4-7A9940543FC3}"/>
              </ns1:ext>
            </ns1:extLst>
          </ns0:cNvPr>
          <ns0:cNvSpPr>
            <ns1:spLocks noGrp="1"/>
          </ns0:cNvSpPr>
          <ns0:nvPr/>
        </ns0:nvSpPr>
        <ns0:spPr>
          <ns1:xfrm>
            <ns1:off x="4048125" y="1743075"/>
            <ns1:ext cx="75723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确认首发市场、上线日期与渠道账号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4DF2AFA2-70BB-4C44-BFE7-23F272E0610E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2762250"/>
            <ns1:ext cx="31432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宣传依据与条款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2D8207C2-1839-4B77-95F6-69D96E9DA944}"/>
              </ns1:ext>
            </ns1:extLst>
          </ns0:cNvPr>
          <ns0:cNvSpPr>
            <ns1:spLocks noGrp="1"/>
          </ns0:cNvSpPr>
          <ns0:nvPr/>
        </ns0:nvSpPr>
        <ns0:spPr>
          <ns1:xfrm>
            <ns1:off x="4048125" y="2762250"/>
            <ns1:ext cx="75723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核验提分 150 分的依据及已发布的佣金细则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0439E1B7-DE4C-43D9-A7A6-F1770767EC81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3781425"/>
            <ns1:ext cx="31432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授权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340B47A4-9616-48FC-8910-7DDF8AC9FDBF}"/>
              </ns1:ext>
            </ns1:extLst>
          </ns0:cNvPr>
          <ns0:cNvSpPr>
            <ns1:spLocks noGrp="1"/>
          </ns0:cNvSpPr>
          <ns0:nvPr/>
        </ns0:nvSpPr>
        <ns0:spPr>
          <ns1:xfrm>
            <ns1:off x="4048125" y="3781425"/>
            <ns1:ext cx="75723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授权分析数据访问及各角色专用测试账号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998490C9-0EEF-4042-BB65-D77DD7979CD8}"/>
              </ns1:ext>
            </ns1:extLst>
          </ns0:cNvPr>
          <ns0:cNvSpPr>
            <ns1:spLocks noGrp="1"/>
          </ns0:cNvSpPr>
          <ns0:nvPr/>
        </ns0:nvSpPr>
        <ns0:spPr>
          <ns1:xfrm>
            <ns1:off x="571500" y="4800600"/>
            <ns1:ext cx="3143250" cy="6667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defRPr>
            </ns1:pPr>
            <ns1:r>
              <ns1:rPr sz="2400" b="1">
                <ns1:solidFill>
                  <ns1:srgbClr val="997B46"/>
                </ns1:solidFill>
                <ns1:latin typeface="Arial"/>
                <ns1:ea typeface="Arial Unicode MS"/>
                <ns1:cs typeface="Arial"/>
              </ns1:rPr>
              <ns1:t>首批发布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D1DEE5B3-71A5-4D29-8D18-FBDD8E394316}"/>
              </ns1:ext>
            </ns1:extLst>
          </ns0:cNvPr>
          <ns0:cNvSpPr>
            <ns1:spLocks noGrp="1"/>
          </ns0:cNvSpPr>
          <ns0:nvPr/>
        </ns0:nvSpPr>
        <ns0:spPr>
          <ns1:xfrm>
            <ns1:off x="4048125" y="4800600"/>
            <ns1:ext cx="7572375" cy="857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Autofit/>
          </ns1:bodyPr>
          <ns1:lstStyle>
            <ns1:defPPr algn="l"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defPPr>
          </ns1:lstStyle>
          <ns1:p>
            <ns1:pPr algn="l">
              <ns1:lnSpc>
                <ns1:spcPct val="108000"/>
              </ns1:lnSpc>
              <ns1:buNone/>
              <ns1:def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defRPr>
            </ns1:pPr>
            <ns1:r>
              <ns1:rPr sz="2175" b="0">
                <ns1:solidFill>
                  <ns1:srgbClr val="132B40"/>
                </ns1:solidFill>
                <ns1:latin typeface="Arial"/>
                <ns1:ea typeface="Arial Unicode MS"/>
                <ns1:cs typeface="Arial"/>
              </ns1:rPr>
              <ns1:t>批准首批素材、接收对象及预算拨款</ns1:t>
            </ns1:r>
          </ns1:p>
        </ns0:txBody>
      </ns0:sp>
    </ns0:spTree>
    <ns0:extLst>
      <ns0:ext uri="{BB962C8B-B14F-4D97-AF65-F5344CB8AC3E}">
        <ns3:creationId val="1996895781"/>
      </ns0:ext>
    </ns0:extLst>
  </ns0:cSld>
</ns0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2026-10-13T03:11:18.8060000Z</dcterms:created>
  <dcterms:modified xsi:type="dcterms:W3CDTF">2026-10-13T03:11:18.8060000Z</dcterms:modified>
</coreProperties>
</file>